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e83ee88fbc8497f" /><Relationship Type="http://schemas.openxmlformats.org/officeDocument/2006/relationships/extended-properties" Target="/docProps/app.xml" Id="Rd123af26d3714033" /><Relationship Type="http://schemas.openxmlformats.org/officeDocument/2006/relationships/officeDocument" Target="/ppt/presentation.xml" Id="Rbc52922b06c0467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e475e1c107f4c37"/>
  </p:sldMasterIdLst>
  <p:notesMasterIdLst>
    <p:notesMasterId xmlns:r="http://schemas.openxmlformats.org/officeDocument/2006/relationships" r:id="R8dbddc09f82e45b5"/>
  </p:notesMasterIdLst>
  <p:sldIdLst>
    <p:sldId xmlns:r="http://schemas.openxmlformats.org/officeDocument/2006/relationships" id="256" r:id="Rb2d714ea3ff84f97"/>
    <p:sldId xmlns:r="http://schemas.openxmlformats.org/officeDocument/2006/relationships" id="257" r:id="Rfffabb843bb84403"/>
    <p:sldId xmlns:r="http://schemas.openxmlformats.org/officeDocument/2006/relationships" id="258" r:id="Rf950e6e0362f4f95"/>
    <p:sldId xmlns:r="http://schemas.openxmlformats.org/officeDocument/2006/relationships" id="259" r:id="R0c849e75417f422d"/>
    <p:sldId xmlns:r="http://schemas.openxmlformats.org/officeDocument/2006/relationships" id="260" r:id="R928b0e17420d48dc"/>
    <p:sldId xmlns:r="http://schemas.openxmlformats.org/officeDocument/2006/relationships" id="261" r:id="R365b2bc8699d41d9"/>
    <p:sldId xmlns:r="http://schemas.openxmlformats.org/officeDocument/2006/relationships" id="262" r:id="R675dae366d5f441e"/>
    <p:sldId xmlns:r="http://schemas.openxmlformats.org/officeDocument/2006/relationships" id="263" r:id="R5a3d33d3998c4ae2"/>
    <p:sldId xmlns:r="http://schemas.openxmlformats.org/officeDocument/2006/relationships" id="264" r:id="Rab756638dcd74e6f"/>
    <p:sldId xmlns:r="http://schemas.openxmlformats.org/officeDocument/2006/relationships" id="265" r:id="R9ace86560c3c47c9"/>
    <p:sldId xmlns:r="http://schemas.openxmlformats.org/officeDocument/2006/relationships" id="266" r:id="R2fcb95fd31aa4cf1"/>
    <p:sldId xmlns:r="http://schemas.openxmlformats.org/officeDocument/2006/relationships" id="267" r:id="R971d135c3021484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8c2dd475df04461" /><Relationship Type="http://schemas.openxmlformats.org/officeDocument/2006/relationships/slideMaster" Target="/ppt/slideMasters/slideMaster1.xml" Id="Rae475e1c107f4c37" /><Relationship Type="http://schemas.openxmlformats.org/officeDocument/2006/relationships/notesMaster" Target="/ppt/notesMasters/notesMaster1.xml" Id="R8dbddc09f82e45b5" /><Relationship Type="http://schemas.openxmlformats.org/officeDocument/2006/relationships/presProps" Target="/ppt/presProps.xml" Id="R0e33603a839f4d9a" /><Relationship Type="http://schemas.openxmlformats.org/officeDocument/2006/relationships/tableStyles" Target="/ppt/tableStyles.xml" Id="Rc1ea32b47b724629" /><Relationship Type="http://schemas.openxmlformats.org/officeDocument/2006/relationships/slide" Target="/ppt/slides/slide1.xml" Id="Rb2d714ea3ff84f97" /><Relationship Type="http://schemas.openxmlformats.org/officeDocument/2006/relationships/slide" Target="/ppt/slides/slide2.xml" Id="Rfffabb843bb84403" /><Relationship Type="http://schemas.openxmlformats.org/officeDocument/2006/relationships/slide" Target="/ppt/slides/slide3.xml" Id="Rf950e6e0362f4f95" /><Relationship Type="http://schemas.openxmlformats.org/officeDocument/2006/relationships/slide" Target="/ppt/slides/slide4.xml" Id="R0c849e75417f422d" /><Relationship Type="http://schemas.openxmlformats.org/officeDocument/2006/relationships/slide" Target="/ppt/slides/slide5.xml" Id="R928b0e17420d48dc" /><Relationship Type="http://schemas.openxmlformats.org/officeDocument/2006/relationships/slide" Target="/ppt/slides/slide6.xml" Id="R365b2bc8699d41d9" /><Relationship Type="http://schemas.openxmlformats.org/officeDocument/2006/relationships/slide" Target="/ppt/slides/slide7.xml" Id="R675dae366d5f441e" /><Relationship Type="http://schemas.openxmlformats.org/officeDocument/2006/relationships/slide" Target="/ppt/slides/slide8.xml" Id="R5a3d33d3998c4ae2" /><Relationship Type="http://schemas.openxmlformats.org/officeDocument/2006/relationships/slide" Target="/ppt/slides/slide9.xml" Id="Rab756638dcd74e6f" /><Relationship Type="http://schemas.openxmlformats.org/officeDocument/2006/relationships/slide" Target="/ppt/slides/slide10.xml" Id="R9ace86560c3c47c9" /><Relationship Type="http://schemas.openxmlformats.org/officeDocument/2006/relationships/slide" Target="/ppt/slides/slide11.xml" Id="R2fcb95fd31aa4cf1" /><Relationship Type="http://schemas.openxmlformats.org/officeDocument/2006/relationships/slide" Target="/ppt/slides/slide12.xml" Id="R971d135c3021484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dc63a767296426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42cfe6841604292" /><Relationship Type="http://schemas.openxmlformats.org/officeDocument/2006/relationships/notesMaster" Target="/ppt/notesMasters/notesMaster1.xml" Id="R4b760696f4344e5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9e4793cf2494ea4" /><Relationship Type="http://schemas.openxmlformats.org/officeDocument/2006/relationships/notesMaster" Target="/ppt/notesMasters/notesMaster1.xml" Id="Ree6bd2a7a8464fc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09357e06c314d47" /><Relationship Type="http://schemas.openxmlformats.org/officeDocument/2006/relationships/notesMaster" Target="/ppt/notesMasters/notesMaster1.xml" Id="Rf67767baaf454bf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d7117d7fb43470f" /><Relationship Type="http://schemas.openxmlformats.org/officeDocument/2006/relationships/notesMaster" Target="/ppt/notesMasters/notesMaster1.xml" Id="R9c8b7a8a9c9b487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c30f57f3ea34f84" /><Relationship Type="http://schemas.openxmlformats.org/officeDocument/2006/relationships/notesMaster" Target="/ppt/notesMasters/notesMaster1.xml" Id="R66c14b5819854a4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2518a1238ba4582" /><Relationship Type="http://schemas.openxmlformats.org/officeDocument/2006/relationships/notesMaster" Target="/ppt/notesMasters/notesMaster1.xml" Id="R10b70d26ac32437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d51e6f5f7a64c14" /><Relationship Type="http://schemas.openxmlformats.org/officeDocument/2006/relationships/notesMaster" Target="/ppt/notesMasters/notesMaster1.xml" Id="R2c9ae74b7077479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0d424d5aecb4e5d" /><Relationship Type="http://schemas.openxmlformats.org/officeDocument/2006/relationships/notesMaster" Target="/ppt/notesMasters/notesMaster1.xml" Id="R9e8ca8c033e149f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13040ff1d9d47be" /><Relationship Type="http://schemas.openxmlformats.org/officeDocument/2006/relationships/notesMaster" Target="/ppt/notesMasters/notesMaster1.xml" Id="R0b230364050b4eb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bc726420cc84e4e" /><Relationship Type="http://schemas.openxmlformats.org/officeDocument/2006/relationships/notesMaster" Target="/ppt/notesMasters/notesMaster1.xml" Id="R43465e1db3c6452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059d7d900674df6" /><Relationship Type="http://schemas.openxmlformats.org/officeDocument/2006/relationships/notesMaster" Target="/ppt/notesMasters/notesMaster1.xml" Id="Re07ae154fc0a450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bff052b8b31476d" /><Relationship Type="http://schemas.openxmlformats.org/officeDocument/2006/relationships/notesMaster" Target="/ppt/notesMasters/notesMaster1.xml" Id="R85f12505b8164e1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画像：AI生成の顕微鏡・研究設備のイメージ。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メニュー名・回数：依頼内容。区分の説明：提供資料：GINZA-CLINIC.odp スライド16–18（NKM免疫細胞治療の説明）。がん治療効果や抗加齢効果を保証する主張は採用していない。補助情報：国立がん研究センター がん情報サービス「免疫療法」 https://ganjoho.jp/public/dia_tre/treatment/immunotherapy/index.html （2026-10-08確認）。</a:t>
            </a:r>
          </a:p>
          <a:p xmlns:a="http://schemas.openxmlformats.org/drawingml/2006/main">
            <a:r>
              <a:t>MSCの一般的な細胞特性：科学技術振興機構「図1 間葉系幹細胞からの細胞分化の模式図」 https://www.jst.go.jp/pr/info/info435/zu1.html 。提供資料：老年病治疗干细胞报价.pdf pp.3–4,18,20。細胞特性から本コースの臨床効果が証明されるとは記載していない。細胞数・実施条件は個別に確認する。</a:t>
            </a:r>
          </a:p>
          <a:p xmlns:a="http://schemas.openxmlformats.org/drawingml/2006/main">
            <a:r>
              <a:t>厚生労働省「幹細胞培養上清液及びエクソソーム等を用いる医療について（周知）」2024-07-31 https://www.mhlw.go.jp/content/001281987.pdf 。同省掲載の日本再生医療学会資料 https://www.mhlw.go.jp/content/10808000/001263950.pdf 。メニュー名・回数はユーザー指定。NK由来とされる個別製剤の同一性・品質・臨床効果は確認されていない。特定疾患の治療効果、若返り、免疫増強を断定していない。</a:t>
            </a:r>
          </a:p>
          <a:p xmlns:a="http://schemas.openxmlformats.org/drawingml/2006/main">
            <a:r>
              <a:t>画像：提供資料GINZA-CLINIC.odp スライド4内の画像。細胞の概念イメージであり、本コースの細胞の顕微鏡像ではない。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提供資料：GINZA-CLINIC.odp スライド16–18（NKM免疫細胞治療の説明）。がん治療効果や抗加齢効果を保証する主張は採用していない。補助情報：国立がん研究センター がん情報サービス「免疫療法」 https://ganjoho.jp/public/dia_tre/treatment/immunotherapy/index.html （2026-10-08確認）。</a:t>
            </a:r>
          </a:p>
          <a:p xmlns:a="http://schemas.openxmlformats.org/drawingml/2006/main">
            <a:r>
              <a:t>画像：AI生成の採血検体容器のイメージ。実際の採血量や治療工程は示さない。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MSCの一般的な細胞特性：科学技術振興機構「図1 間葉系幹細胞からの細胞分化の模式図」 https://www.jst.go.jp/pr/info/info435/zu1.html 。提供資料：老年病治疗干细胞报价.pdf pp.3–4,18,20。細胞特性から本コースの臨床効果が証明されるとは記載していない。細胞数・実施条件は個別に確認する。</a:t>
            </a:r>
          </a:p>
          <a:p xmlns:a="http://schemas.openxmlformats.org/drawingml/2006/main">
            <a:r>
              <a:t>画像：AI生成の一般的な細胞取扱設備のイメージ。提供施設の設備、製造管理、認証を示すものではない。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提供資料：GINZA-CLINIC.odp スライド11–14。特定の部位の適応や細胞数は本コースについて未確定。効果の一般化を避け、診察と実施計画の説明に限定。</a:t>
            </a:r>
          </a:p>
          <a:p xmlns:a="http://schemas.openxmlformats.org/drawingml/2006/main">
            <a:r>
              <a:t>画像：提供資料GINZA-CLINIC.odp スライド11内の膝関節イメージ。特定部位への本コースの適応や効果は示さない。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厚生労働省「幹細胞培養上清液及びエクソソーム等を用いる医療について（周知）」2024-07-31 https://www.mhlw.go.jp/content/001281987.pdf 。同省掲載の日本再生医療学会資料 https://www.mhlw.go.jp/content/10808000/001263950.pdf 。メニュー名・回数はユーザー指定。NK由来とされる個別製剤の同一性・品質・臨床効果は確認されていない。特定疾患の治療効果、若返り、免疫増強を断定していない。</a:t>
            </a:r>
          </a:p>
          <a:p xmlns:a="http://schemas.openxmlformats.org/drawingml/2006/main">
            <a:r>
              <a:t>画像：AI生成の一般的な容器のイメージであり、本コースで使用する製剤ではない。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メニュー名と10回の回数はユーザー指定。製剤名、組成、濃度、用量、投与経路の詳細は提供されていないため推測していない。点滴器具の画像は一般的なイメージであり、使用製剤を示すものではない。特定疾患の治療や抗加齢効果を記載していない。</a:t>
            </a:r>
          </a:p>
          <a:p xmlns:a="http://schemas.openxmlformats.org/drawingml/2006/main">
            <a:r>
              <a:t>画像：AI生成の点滴器具のイメージ。薬剤の組成、濃度、承認状況を示さない。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フローの参考：老年病治疗干细胞报价.pdf p.20、癌症免疫治疗干细胞报价.pdf p.27。今回のフローは相談から実施までの一般的なモデルであり、施設の確定済み運用・回数・期間・付帯サービスを表すものではない。</a:t>
            </a:r>
          </a:p>
          <a:p xmlns:a="http://schemas.openxmlformats.org/drawingml/2006/main">
            <a:r>
              <a:t>画像：提供資料GINZA-CLINIC.odp スライド10内の処置室イメージ。提供施設の実写や確定済み運用とは扱わない。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国立がん研究センター「免疫療法」 https://ganjoho.jp/public/dia_tre/treatment/immunotherapy/index.html 。ISSCR The ISSCR Guide to Stem Cell Treatments https://www.isscr.org/resources/patient-guide 。厚生労働省エクソソーム周知通知 https://www.mhlw.go.jp/content/001281987.pdf 。実施に当たり個別の説明と同意が必要で、標準治療の代替を促さない構成。</a:t>
            </a:r>
          </a:p>
          <a:p xmlns:a="http://schemas.openxmlformats.org/drawingml/2006/main">
            <a:r>
              <a:t>画像：AI生成の書類・診察用器具のイメージ。架空の検査結果や認証を示さない。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画像：提供資料GINZA-CLINIC.odp スライド6内の診察場面のイメージ。実際の患者・医師や治療結果を示さない。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商品画像・商品情報の出典：ユーザー提供の206.jpeg。画像内の表記：BioRev、CELLULAR RECODE、Ergothioneine Complex、90 Capsules、MADE IN JAPAN。コース特典名BioRev Proとプレゼントの条件は依頼内容に基づく。含有量や摂取方法、疾患への効果は記載していない。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コース価格9,900,000円。NKエクソソームと水素ボトル点滴は各10回。その他の回数、税区分、診察・検査等の費用範囲は未確定。各メニューの適応と内容は提供医療機関で確認する。画像は説明用のイメージであり、実際の細胞・製剤・施設・患者・治療結果を示すものではない。</a:t>
            </a:r>
          </a:p>
          <a:p xmlns:a="http://schemas.openxmlformats.org/drawingml/2006/main">
            <a:r>
              <a:t>コース特典：BioRev Pro オリジナルサプリメントをプレゼント。画像：AI生成の白い花の写真。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d7b341df3b0456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7e6ca16586448dd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59c8ba4d65b404e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9477d793f4c4af7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5554169ad394fe5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48549dbdc5a4e7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5881EC7C-E344-41F9-B622-9FCB28E192D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0F6E1F08-7183-42EE-A45D-690BD91E8D2D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E82E6669-B376-4317-9486-7738E18030C4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17F5BC1E-E718-4CC5-AE2D-9EBA8F40175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65E83DEB-E757-44A8-9380-6BE66B68B3C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392BA9C6-0F86-4482-8C6A-4C1D891AD93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21890CA9-93EF-4F75-B1FA-699CBE2D868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65DD73C9-0D5C-40C3-B4CA-DBB8FDE1C62A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6764D17F-5836-4E49-89B6-204149F99E2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C2B29CDF-36CC-47F6-B5D0-E9AE92CEB91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2db4acb71d8439f" /><Relationship Type="http://schemas.openxmlformats.org/officeDocument/2006/relationships/slideLayout" Target="/ppt/slideLayouts/slideLayout1.xml" Id="R975f7bcb42464c81" /><Relationship Type="http://schemas.openxmlformats.org/officeDocument/2006/relationships/slideLayout" Target="/ppt/slideLayouts/slideLayout2.xml" Id="Rd13c2f54a5574aeb" /><Relationship Type="http://schemas.openxmlformats.org/officeDocument/2006/relationships/slideLayout" Target="/ppt/slideLayouts/slideLayout3.xml" Id="R71362503555c4798" /><Relationship Type="http://schemas.openxmlformats.org/officeDocument/2006/relationships/slideLayout" Target="/ppt/slideLayouts/slideLayout4.xml" Id="R8fac932435e2452f" /><Relationship Type="http://schemas.openxmlformats.org/officeDocument/2006/relationships/slideLayout" Target="/ppt/slideLayouts/slideLayout5.xml" Id="R18b220fb6b094b85" /><Relationship Type="http://schemas.openxmlformats.org/officeDocument/2006/relationships/slideLayout" Target="/ppt/slideLayouts/slideLayout6.xml" Id="R6710ba5342d54aa7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75f7bcb42464c81"/>
    <p:sldLayoutId xmlns:r="http://schemas.openxmlformats.org/officeDocument/2006/relationships" id="2147483650" r:id="Rd13c2f54a5574aeb"/>
    <p:sldLayoutId xmlns:r="http://schemas.openxmlformats.org/officeDocument/2006/relationships" id="2147483651" r:id="R71362503555c4798"/>
    <p:sldLayoutId xmlns:r="http://schemas.openxmlformats.org/officeDocument/2006/relationships" id="2147483652" r:id="R8fac932435e2452f"/>
    <p:sldLayoutId xmlns:r="http://schemas.openxmlformats.org/officeDocument/2006/relationships" id="2147483653" r:id="R18b220fb6b094b85"/>
    <p:sldLayoutId xmlns:r="http://schemas.openxmlformats.org/officeDocument/2006/relationships" id="2147483654" r:id="R6710ba5342d54aa7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318378948754c93" /><Relationship Type="http://schemas.openxmlformats.org/officeDocument/2006/relationships/image" Target="/ppt/media/image.png" Id="R5144f59846554e16" /><Relationship Type="http://schemas.openxmlformats.org/officeDocument/2006/relationships/notesSlide" Target="/ppt/notesSlides/notesSlide1.xml" Id="R718e1be8a68f4a9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d490843755440db" /><Relationship Type="http://schemas.openxmlformats.org/officeDocument/2006/relationships/image" Target="/ppt/media/image.jpeg" Id="R1c64154a92bb4a21" /><Relationship Type="http://schemas.openxmlformats.org/officeDocument/2006/relationships/notesSlide" Target="/ppt/notesSlides/notesSlide2.xml" Id="R6168afefd7364ed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2d84081d60b4f45" /><Relationship Type="http://schemas.openxmlformats.org/officeDocument/2006/relationships/image" Target="/ppt/media/image2.png" Id="R7818c52717c54aaf" /><Relationship Type="http://schemas.openxmlformats.org/officeDocument/2006/relationships/notesSlide" Target="/ppt/notesSlides/notesSlide3.xml" Id="Rbb1a063159794ab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25146c12ce204ca9" /><Relationship Type="http://schemas.openxmlformats.org/officeDocument/2006/relationships/image" Target="/ppt/media/image3.png" Id="R8fc177d3732a4310" /><Relationship Type="http://schemas.openxmlformats.org/officeDocument/2006/relationships/notesSlide" Target="/ppt/notesSlides/notesSlide4.xml" Id="R5696148431624c0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13d11c2f2094ad7" /><Relationship Type="http://schemas.openxmlformats.org/officeDocument/2006/relationships/image" Target="/ppt/media/image2.jpeg" Id="Rf08338fff82746e2" /><Relationship Type="http://schemas.openxmlformats.org/officeDocument/2006/relationships/notesSlide" Target="/ppt/notesSlides/notesSlide5.xml" Id="R10ec66c8d125443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89987923ea84046" /><Relationship Type="http://schemas.openxmlformats.org/officeDocument/2006/relationships/image" Target="/ppt/media/image4.png" Id="R55c4a5ed1cfe41c5" /><Relationship Type="http://schemas.openxmlformats.org/officeDocument/2006/relationships/notesSlide" Target="/ppt/notesSlides/notesSlide6.xml" Id="R3a2d40e5aed7485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17f763daea74dc2" /><Relationship Type="http://schemas.openxmlformats.org/officeDocument/2006/relationships/image" Target="/ppt/media/image5.png" Id="Rc49ad17f0c0b4fec" /><Relationship Type="http://schemas.openxmlformats.org/officeDocument/2006/relationships/notesSlide" Target="/ppt/notesSlides/notesSlide7.xml" Id="Rdf8d6a0165bb4a8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398ed0e69404c94" /><Relationship Type="http://schemas.openxmlformats.org/officeDocument/2006/relationships/image" Target="/ppt/media/image3.jpeg" Id="Rbeaf7ab23bf943b4" /><Relationship Type="http://schemas.openxmlformats.org/officeDocument/2006/relationships/notesSlide" Target="/ppt/notesSlides/notesSlide8.xml" Id="Rdb9136692e17444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2b330cf0cb324df3" /><Relationship Type="http://schemas.openxmlformats.org/officeDocument/2006/relationships/image" Target="/ppt/media/image6.png" Id="R153ab58194ac4041" /><Relationship Type="http://schemas.openxmlformats.org/officeDocument/2006/relationships/notesSlide" Target="/ppt/notesSlides/notesSlide9.xml" Id="Rc29006b0cd83451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fa86234d7914342" /><Relationship Type="http://schemas.openxmlformats.org/officeDocument/2006/relationships/image" Target="/ppt/media/image4.jpeg" Id="Rd2883ff68d284c3a" /><Relationship Type="http://schemas.openxmlformats.org/officeDocument/2006/relationships/notesSlide" Target="/ppt/notesSlides/notesSlide10.xml" Id="R942ec34690f64db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586a46f30bd41a8" /><Relationship Type="http://schemas.openxmlformats.org/officeDocument/2006/relationships/image" Target="/ppt/media/image5.jpeg" Id="R8127b4515cab472c" /><Relationship Type="http://schemas.openxmlformats.org/officeDocument/2006/relationships/notesSlide" Target="/ppt/notesSlides/notesSlide11.xml" Id="Re357dd02ba304ce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2df25b1cacb42ce" /><Relationship Type="http://schemas.openxmlformats.org/officeDocument/2006/relationships/image" Target="/ppt/media/image7.png" Id="R49a5b4be36c541a5" /><Relationship Type="http://schemas.openxmlformats.org/officeDocument/2006/relationships/notesSlide" Target="/ppt/notesSlides/notesSlide12.xml" Id="Re5b0892119904b5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74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22058A0-FD06-4FF3-A59F-02B6C7E9D6B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44f59846554e16"/>
          <a:srcRect xmlns:a="http://schemas.openxmlformats.org/drawingml/2006/main" l="3756" t="0" r="3756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543550" y="1428750"/>
            <a:ext cx="6038850" cy="4352925"/>
          </a:xfrm>
          <a:prstGeom xmlns:a="http://schemas.openxmlformats.org/drawingml/2006/main" prst="rect">
            <a:avLst/>
          </a:prstGeom>
        </p:spPr>
      </p:pic>
      <p:sp>
        <p:nvSpPr>
          <p:cNvPr id="2" name="医療コースのご案内">
            <a:extLst xmlns:a="http://schemas.openxmlformats.org/drawingml/2006/main">
              <a:ext uri="{FF2B5EF4-FFF2-40B4-BE49-F238E27FC236}">
                <a16:creationId xmlns:a16="http://schemas.microsoft.com/office/drawing/2014/main" id="{0486A335-2C89-4317-B1FC-70DC4C54C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19125"/>
            <a:ext cx="46291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650" b="0">
                <a:solidFill>
                  <a:srgbClr val="AFCBD4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650" b="0">
                <a:solidFill>
                  <a:srgbClr val="AFCBD4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AFCBD4"/>
                </a:solidFill>
                <a:latin typeface="Noto Sans CJK JP"/>
                <a:ea typeface="Noto Sans CJK JP"/>
                <a:cs typeface="Noto Sans CJK JP"/>
              </a:rPr>
              <a:t>医療コースのご案内</a:t>
            </a:r>
          </a:p>
        </p:txBody>
      </p:sp>
      <p:sp>
        <p:nvSpPr>
          <p:cNvPr id="3" name="プレミアムケア&#10;コース">
            <a:extLst xmlns:a="http://schemas.openxmlformats.org/drawingml/2006/main">
              <a:ext uri="{FF2B5EF4-FFF2-40B4-BE49-F238E27FC236}">
                <a16:creationId xmlns:a16="http://schemas.microsoft.com/office/drawing/2014/main" id="{DBCCD08A-B34A-4CDA-8A6B-0AC4D4F6F2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14500"/>
            <a:ext cx="4629150" cy="1381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375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375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75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rPr>
              <a:t>プレミアムケア</a:t>
            </a:r>
          </a:p>
          <a:p xmlns:a="http://schemas.openxmlformats.org/drawingml/2006/main">
            <a:pPr algn="l">
              <a:defRPr sz="375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75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rPr>
              <a:t>コース</a:t>
            </a:r>
          </a:p>
        </p:txBody>
      </p:sp>
      <p:sp>
        <p:nvSpPr>
          <p:cNvPr id="4" name="5つのメニューを組み合わせたご提案">
            <a:extLst xmlns:a="http://schemas.openxmlformats.org/drawingml/2006/main">
              <a:ext uri="{FF2B5EF4-FFF2-40B4-BE49-F238E27FC236}">
                <a16:creationId xmlns:a16="http://schemas.microsoft.com/office/drawing/2014/main" id="{988F24A9-A5BF-497F-9F84-0976099FC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390900"/>
            <a:ext cx="452437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D0DFE5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D0DFE5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D0DFE5"/>
                </a:solidFill>
                <a:latin typeface="Noto Sans CJK JP"/>
                <a:ea typeface="Noto Sans CJK JP"/>
                <a:cs typeface="Noto Sans CJK JP"/>
              </a:rPr>
              <a:t>5つのメニューを組み合わせたご提案</a:t>
            </a:r>
          </a:p>
        </p:txBody>
      </p:sp>
      <p:sp>
        <p:nvSpPr>
          <p:cNvPr id="5" name="990万円">
            <a:extLst xmlns:a="http://schemas.openxmlformats.org/drawingml/2006/main">
              <a:ext uri="{FF2B5EF4-FFF2-40B4-BE49-F238E27FC236}">
                <a16:creationId xmlns:a16="http://schemas.microsoft.com/office/drawing/2014/main" id="{773A6503-B682-4D01-BDD1-2EC33F793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67200"/>
            <a:ext cx="4829175" cy="1057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630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630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630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rPr>
              <a:t>990万円</a:t>
            </a:r>
          </a:p>
        </p:txBody>
      </p:sp>
      <p:sp>
        <p:nvSpPr>
          <p:cNvPr id="6" name="メニューと実施内容のご案内">
            <a:extLst xmlns:a="http://schemas.openxmlformats.org/drawingml/2006/main">
              <a:ext uri="{FF2B5EF4-FFF2-40B4-BE49-F238E27FC236}">
                <a16:creationId xmlns:a16="http://schemas.microsoft.com/office/drawing/2014/main" id="{8649A136-5ACA-4732-9AAE-F8A36144B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695950"/>
            <a:ext cx="4800600" cy="352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650" b="0">
                <a:solidFill>
                  <a:srgbClr val="D7C091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650" b="0">
                <a:solidFill>
                  <a:srgbClr val="D7C091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D7C091"/>
                </a:solidFill>
                <a:latin typeface="Noto Sans CJK JP"/>
                <a:ea typeface="Noto Sans CJK JP"/>
                <a:cs typeface="Noto Sans CJK JP"/>
              </a:rPr>
              <a:t>メニューと実施内容のご案内</a:t>
            </a:r>
          </a:p>
        </p:txBody>
      </p:sp>
      <p:sp>
        <p:nvSpPr>
          <p:cNvPr id="7" name="01">
            <a:extLst xmlns:a="http://schemas.openxmlformats.org/drawingml/2006/main">
              <a:ext uri="{FF2B5EF4-FFF2-40B4-BE49-F238E27FC236}">
                <a16:creationId xmlns:a16="http://schemas.microsoft.com/office/drawing/2014/main" id="{349FA256-667C-42C7-A205-DF304DC00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20450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ADC6D0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ADC6D0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ADC6D0"/>
                </a:solidFill>
                <a:latin typeface="Noto Sans CJK JP"/>
                <a:ea typeface="Noto Sans CJK JP"/>
                <a:cs typeface="Noto Sans CJK JP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6261848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9FB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コース内容一覧">
            <a:extLst xmlns:a="http://schemas.openxmlformats.org/drawingml/2006/main">
              <a:ext uri="{FF2B5EF4-FFF2-40B4-BE49-F238E27FC236}">
                <a16:creationId xmlns:a16="http://schemas.microsoft.com/office/drawing/2014/main" id="{934C6537-F71F-4F4E-839F-0701960D4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3400"/>
            <a:ext cx="109728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コース内容一覧</a:t>
            </a:r>
          </a:p>
        </p:txBody>
      </p:sp>
      <p:sp>
        <p:nvSpPr>
          <p:cNvPr id="2" name="5つのメニューの内容と回数">
            <a:extLst xmlns:a="http://schemas.openxmlformats.org/drawingml/2006/main">
              <a:ext uri="{FF2B5EF4-FFF2-40B4-BE49-F238E27FC236}">
                <a16:creationId xmlns:a16="http://schemas.microsoft.com/office/drawing/2014/main" id="{02C01F63-0D1D-4D08-AAD7-2252EAF10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47775"/>
            <a:ext cx="10972800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5つのメニューの内容と回数</a:t>
            </a:r>
          </a:p>
        </p:txBody>
      </p:sp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A63C31-0299-40EE-B58D-5107F57942E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64154a92bb4a21"/>
          <a:srcRect xmlns:a="http://schemas.openxmlformats.org/drawingml/2006/main" l="8333" t="0" r="8333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" y="1971675"/>
            <a:ext cx="3143250" cy="3771900"/>
          </a:xfrm>
          <a:prstGeom xmlns:a="http://schemas.openxmlformats.org/drawingml/2006/main" prst="rect">
            <a:avLst/>
          </a:prstGeom>
        </p:spPr>
      </p:pic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BDE9A3-8B65-45E9-A71A-60A702753D04}"/>
              </a:ext>
            </a:extLst>
          </p:cNvPr>
          <p:cNvGraphicFramePr/>
          <p:nvPr/>
        </p:nvGraphicFramePr>
        <p:xfrm>
          <a:off xmlns:a="http://schemas.openxmlformats.org/drawingml/2006/main" x="4095750" y="1971675"/>
          <a:ext xmlns:a="http://schemas.openxmlformats.org/drawingml/2006/main" cx="7486650" cy="3771900"/>
        </p:xfrm>
        <a:graphic xmlns:a="http://schemas.openxmlformats.org/drawingml/2006/main">
          <a:graphicData uri="http://schemas.openxmlformats.org/drawingml/2006/table">
            <a:tbl>
              <a:tblPr firstRow="0" lastRow="0" bandRow="0"/>
              <a:tblGrid>
                <a:gridCol w="2924175"/>
                <a:gridCol w="2590800"/>
                <a:gridCol w="1971675"/>
              </a:tblGrid>
              <a:tr h="628650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メニュー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内容の区分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ctr"/>
                      <a:r>
                        <a:rPr sz="1650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回数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</a:tr>
              <a:tr h="628650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NKM免疫療法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免疫細胞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ctr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個別にご案内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</a:tr>
              <a:tr h="628650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MSC幹細胞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間葉系幹細胞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ctr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個別にご案内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</a:tr>
              <a:tr h="628650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MSC幹細胞局所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局所への細胞使用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ctr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個別にご案内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</a:tr>
              <a:tr h="628650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NKエクソソーム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細胞外小胞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ctr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10回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</a:tr>
              <a:tr h="628650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水素ボトル点滴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点滴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ctr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10回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</a:tr>
            </a:tbl>
          </a:graphicData>
        </a:graphic>
      </p:graphicFrame>
      <p:sp>
        <p:nvSpPr>
          <p:cNvPr id="5" name="回数が未記載の項目や実施間隔は、診察後の計画でご案内します。">
            <a:extLst xmlns:a="http://schemas.openxmlformats.org/drawingml/2006/main">
              <a:ext uri="{FF2B5EF4-FFF2-40B4-BE49-F238E27FC236}">
                <a16:creationId xmlns:a16="http://schemas.microsoft.com/office/drawing/2014/main" id="{CA2D0F67-969A-41A8-B79D-38CCAB202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95750" y="5905500"/>
            <a:ext cx="74866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4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4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4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回数が未記載の項目や実施間隔は、診察後の計画でご案内します。</a:t>
            </a:r>
          </a:p>
        </p:txBody>
      </p:sp>
      <p:sp>
        <p:nvSpPr>
          <p:cNvPr id="6" name="02">
            <a:extLst xmlns:a="http://schemas.openxmlformats.org/drawingml/2006/main">
              <a:ext uri="{FF2B5EF4-FFF2-40B4-BE49-F238E27FC236}">
                <a16:creationId xmlns:a16="http://schemas.microsoft.com/office/drawing/2014/main" id="{DC0E0639-34DF-4BBA-95A2-835E57AB6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20450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50102878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9FB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56FC63A-E02F-4572-B6FB-8A836A16DE2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18c52717c54aa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620000" y="0"/>
            <a:ext cx="457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NKM免疫療法">
            <a:extLst xmlns:a="http://schemas.openxmlformats.org/drawingml/2006/main">
              <a:ext uri="{FF2B5EF4-FFF2-40B4-BE49-F238E27FC236}">
                <a16:creationId xmlns:a16="http://schemas.microsoft.com/office/drawing/2014/main" id="{F977D197-991E-449C-B2E1-4AF411C7A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3400"/>
            <a:ext cx="6543675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NKM免疫療法</a:t>
            </a:r>
          </a:p>
        </p:txBody>
      </p:sp>
      <p:sp>
        <p:nvSpPr>
          <p:cNvPr id="3" name="自己由来の免疫細胞を用いるメニュー">
            <a:extLst xmlns:a="http://schemas.openxmlformats.org/drawingml/2006/main">
              <a:ext uri="{FF2B5EF4-FFF2-40B4-BE49-F238E27FC236}">
                <a16:creationId xmlns:a16="http://schemas.microsoft.com/office/drawing/2014/main" id="{9378B27B-D943-4279-B55B-9CC62AF0F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47775"/>
            <a:ext cx="6543675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自己由来の免疫細胞を用いるメニュー</a:t>
            </a:r>
          </a:p>
        </p:txBody>
      </p:sp>
      <p:sp>
        <p:nvSpPr>
          <p:cNvPr id="4" name="自身の血液から得た免疫細胞を用います。&#10;既往歴・検査結果を踏まえ、実施内">
            <a:extLst xmlns:a="http://schemas.openxmlformats.org/drawingml/2006/main">
              <a:ext uri="{FF2B5EF4-FFF2-40B4-BE49-F238E27FC236}">
                <a16:creationId xmlns:a16="http://schemas.microsoft.com/office/drawing/2014/main" id="{379EB17B-96B9-4A11-9B23-ED80C0593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114550"/>
            <a:ext cx="6391275" cy="1133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自身の血液から得た免疫細胞を用います。</a:t>
            </a:r>
          </a:p>
          <a:p xmlns:a="http://schemas.openxmlformats.org/drawingml/2006/main">
            <a:pPr algn="l">
              <a:def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既往歴・検査結果を踏まえ、実施内容を</a:t>
            </a:r>
          </a:p>
          <a:p xmlns:a="http://schemas.openxmlformats.org/drawingml/2006/main">
            <a:pPr algn="l">
              <a:def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医師と相談します。</a:t>
            </a:r>
          </a:p>
        </p:txBody>
      </p:sp>
      <p:sp>
        <p:nvSpPr>
          <p:cNvPr id="5" name="採血・検査">
            <a:extLst xmlns:a="http://schemas.openxmlformats.org/drawingml/2006/main">
              <a:ext uri="{FF2B5EF4-FFF2-40B4-BE49-F238E27FC236}">
                <a16:creationId xmlns:a16="http://schemas.microsoft.com/office/drawing/2014/main" id="{B97C588F-AD35-4933-ABD1-E1C981059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705225"/>
            <a:ext cx="1809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採血・検査</a:t>
            </a:r>
          </a:p>
        </p:txBody>
      </p:sp>
      <p:sp>
        <p:nvSpPr>
          <p:cNvPr id="6" name="必要な検査と採取について確認">
            <a:extLst xmlns:a="http://schemas.openxmlformats.org/drawingml/2006/main">
              <a:ext uri="{FF2B5EF4-FFF2-40B4-BE49-F238E27FC236}">
                <a16:creationId xmlns:a16="http://schemas.microsoft.com/office/drawing/2014/main" id="{679FD574-94D4-40DA-885B-F68CB3A95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76700"/>
            <a:ext cx="64960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必要な検査と採取について確認</a:t>
            </a:r>
          </a:p>
        </p:txBody>
      </p:sp>
      <p:sp>
        <p:nvSpPr>
          <p:cNvPr id="7" name="細胞の仕様">
            <a:extLst xmlns:a="http://schemas.openxmlformats.org/drawingml/2006/main">
              <a:ext uri="{FF2B5EF4-FFF2-40B4-BE49-F238E27FC236}">
                <a16:creationId xmlns:a16="http://schemas.microsoft.com/office/drawing/2014/main" id="{CA696557-0533-4BEC-A5F3-5FF3BB6F2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14850"/>
            <a:ext cx="1809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細胞の仕様</a:t>
            </a:r>
          </a:p>
        </p:txBody>
      </p:sp>
      <p:sp>
        <p:nvSpPr>
          <p:cNvPr id="8" name="細胞の種類と調製内容の説明を確認">
            <a:extLst xmlns:a="http://schemas.openxmlformats.org/drawingml/2006/main">
              <a:ext uri="{FF2B5EF4-FFF2-40B4-BE49-F238E27FC236}">
                <a16:creationId xmlns:a16="http://schemas.microsoft.com/office/drawing/2014/main" id="{53E1D4E2-513B-4F6B-B69D-85E708E92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86325"/>
            <a:ext cx="64960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細胞の種類と調製内容の説明を確認</a:t>
            </a:r>
          </a:p>
        </p:txBody>
      </p:sp>
      <p:sp>
        <p:nvSpPr>
          <p:cNvPr id="9" name="実施計画">
            <a:extLst xmlns:a="http://schemas.openxmlformats.org/drawingml/2006/main">
              <a:ext uri="{FF2B5EF4-FFF2-40B4-BE49-F238E27FC236}">
                <a16:creationId xmlns:a16="http://schemas.microsoft.com/office/drawing/2014/main" id="{E875A190-E8D1-4F9C-851A-ACFA83873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324475"/>
            <a:ext cx="1809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実施計画</a:t>
            </a:r>
          </a:p>
        </p:txBody>
      </p:sp>
      <p:sp>
        <p:nvSpPr>
          <p:cNvPr id="10" name="回数・間隔と経過の確認方法を相談">
            <a:extLst xmlns:a="http://schemas.openxmlformats.org/drawingml/2006/main">
              <a:ext uri="{FF2B5EF4-FFF2-40B4-BE49-F238E27FC236}">
                <a16:creationId xmlns:a16="http://schemas.microsoft.com/office/drawing/2014/main" id="{0C745C03-3302-4D96-BC13-4547E7C1A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695950"/>
            <a:ext cx="64960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回数・間隔と経過の確認方法を相談</a:t>
            </a:r>
          </a:p>
        </p:txBody>
      </p:sp>
      <p:sp>
        <p:nvSpPr>
          <p:cNvPr id="11" name="03">
            <a:extLst xmlns:a="http://schemas.openxmlformats.org/drawingml/2006/main">
              <a:ext uri="{FF2B5EF4-FFF2-40B4-BE49-F238E27FC236}">
                <a16:creationId xmlns:a16="http://schemas.microsoft.com/office/drawing/2014/main" id="{F45F7F1D-9B7F-4EFD-BD5A-1B628CAA8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48450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54806987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9FB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MSC幹細胞">
            <a:extLst xmlns:a="http://schemas.openxmlformats.org/drawingml/2006/main">
              <a:ext uri="{FF2B5EF4-FFF2-40B4-BE49-F238E27FC236}">
                <a16:creationId xmlns:a16="http://schemas.microsoft.com/office/drawing/2014/main" id="{1324EAA2-6327-48AB-9E00-B6F1C5E6E8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3400"/>
            <a:ext cx="109728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MSC幹細胞</a:t>
            </a:r>
          </a:p>
        </p:txBody>
      </p:sp>
      <p:sp>
        <p:nvSpPr>
          <p:cNvPr id="2" name="間葉系幹細胞を用いる細胞治療">
            <a:extLst xmlns:a="http://schemas.openxmlformats.org/drawingml/2006/main">
              <a:ext uri="{FF2B5EF4-FFF2-40B4-BE49-F238E27FC236}">
                <a16:creationId xmlns:a16="http://schemas.microsoft.com/office/drawing/2014/main" id="{B2BFCBA1-3553-40B3-85BC-D7918F99E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47775"/>
            <a:ext cx="10972800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間葉系幹細胞を用いる細胞治療</a:t>
            </a:r>
          </a:p>
        </p:txBody>
      </p:sp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2C01B7-B33F-46F4-A569-4534662C3AC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c177d3732a4310"/>
          <a:srcRect xmlns:a="http://schemas.openxmlformats.org/drawingml/2006/main" l="0" t="33594" r="0" b="3359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" y="1914525"/>
            <a:ext cx="10972800" cy="2400300"/>
          </a:xfrm>
          <a:prstGeom xmlns:a="http://schemas.openxmlformats.org/drawingml/2006/main" prst="rect">
            <a:avLst/>
          </a:prstGeom>
        </p:spPr>
      </p:pic>
      <p:sp>
        <p:nvSpPr>
          <p:cNvPr id="4" name="MSCの特徴">
            <a:extLst xmlns:a="http://schemas.openxmlformats.org/drawingml/2006/main">
              <a:ext uri="{FF2B5EF4-FFF2-40B4-BE49-F238E27FC236}">
                <a16:creationId xmlns:a16="http://schemas.microsoft.com/office/drawing/2014/main" id="{15684850-8193-42B6-A192-FDD758EF7B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44805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87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7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7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MSCの特徴</a:t>
            </a:r>
          </a:p>
        </p:txBody>
      </p:sp>
      <p:sp>
        <p:nvSpPr>
          <p:cNvPr id="5" name="脂肪や骨髄などに存在し、&#10;骨・軟骨・脂肪などへの&#10;分化能を持つ細胞です。">
            <a:extLst xmlns:a="http://schemas.openxmlformats.org/drawingml/2006/main">
              <a:ext uri="{FF2B5EF4-FFF2-40B4-BE49-F238E27FC236}">
                <a16:creationId xmlns:a16="http://schemas.microsoft.com/office/drawing/2014/main" id="{1AEB4272-3944-4B69-A3FB-1D0417BA5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095875"/>
            <a:ext cx="344805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脂肪や骨髄などに存在し、</a:t>
            </a:r>
          </a:p>
          <a:p xmlns:a="http://schemas.openxmlformats.org/drawingml/2006/main">
            <a: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骨・軟骨・脂肪などへの</a:t>
            </a:r>
          </a:p>
          <a:p xmlns:a="http://schemas.openxmlformats.org/drawingml/2006/main">
            <a: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分化能を持つ細胞です。</a:t>
            </a:r>
          </a:p>
        </p:txBody>
      </p:sp>
      <p:sp>
        <p:nvSpPr>
          <p:cNvPr id="6" name="実施計画で確認する仕様">
            <a:extLst xmlns:a="http://schemas.openxmlformats.org/drawingml/2006/main">
              <a:ext uri="{FF2B5EF4-FFF2-40B4-BE49-F238E27FC236}">
                <a16:creationId xmlns:a16="http://schemas.microsoft.com/office/drawing/2014/main" id="{D40055D7-655A-4293-9FC4-E8E996348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33875" y="4591050"/>
            <a:ext cx="344805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87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7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7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実施計画で確認する仕様</a:t>
            </a:r>
          </a:p>
        </p:txBody>
      </p:sp>
      <p:sp>
        <p:nvSpPr>
          <p:cNvPr id="7" name="細胞の由来・数量と&#10;投与方法について、&#10;医療機関で確認します。">
            <a:extLst xmlns:a="http://schemas.openxmlformats.org/drawingml/2006/main">
              <a:ext uri="{FF2B5EF4-FFF2-40B4-BE49-F238E27FC236}">
                <a16:creationId xmlns:a16="http://schemas.microsoft.com/office/drawing/2014/main" id="{6272E0A6-2953-4BCC-9D31-F02E879100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33875" y="5095875"/>
            <a:ext cx="344805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細胞の由来・数量と</a:t>
            </a:r>
          </a:p>
          <a:p xmlns:a="http://schemas.openxmlformats.org/drawingml/2006/main">
            <a: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投与方法について、</a:t>
            </a:r>
          </a:p>
          <a:p xmlns:a="http://schemas.openxmlformats.org/drawingml/2006/main">
            <a: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医療機関で確認します。</a:t>
            </a:r>
          </a:p>
        </p:txBody>
      </p:sp>
      <p:sp>
        <p:nvSpPr>
          <p:cNvPr id="8" name="実施後の確認">
            <a:extLst xmlns:a="http://schemas.openxmlformats.org/drawingml/2006/main">
              <a:ext uri="{FF2B5EF4-FFF2-40B4-BE49-F238E27FC236}">
                <a16:creationId xmlns:a16="http://schemas.microsoft.com/office/drawing/2014/main" id="{CE0F6B88-CE50-4327-B75A-C0B366174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48625" y="4591050"/>
            <a:ext cx="344805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87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7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7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実施後の確認</a:t>
            </a:r>
          </a:p>
        </p:txBody>
      </p:sp>
      <p:sp>
        <p:nvSpPr>
          <p:cNvPr id="9" name="体調と経過を確認し、&#10;次回の実施内容や日程を&#10;医師と相談します。">
            <a:extLst xmlns:a="http://schemas.openxmlformats.org/drawingml/2006/main">
              <a:ext uri="{FF2B5EF4-FFF2-40B4-BE49-F238E27FC236}">
                <a16:creationId xmlns:a16="http://schemas.microsoft.com/office/drawing/2014/main" id="{3B2A5FBC-95C1-4F2A-866F-6FDC75E96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48625" y="5095875"/>
            <a:ext cx="344805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体調と経過を確認し、</a:t>
            </a:r>
          </a:p>
          <a:p xmlns:a="http://schemas.openxmlformats.org/drawingml/2006/main">
            <a: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次回の実施内容や日程を</a:t>
            </a:r>
          </a:p>
          <a:p xmlns:a="http://schemas.openxmlformats.org/drawingml/2006/main">
            <a: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医師と相談します。</a:t>
            </a:r>
          </a:p>
        </p:txBody>
      </p:sp>
      <p:sp>
        <p:nvSpPr>
          <p:cNvPr id="10" name="細胞の特性が個別の治療効果を示すものではありません。">
            <a:extLst xmlns:a="http://schemas.openxmlformats.org/drawingml/2006/main">
              <a:ext uri="{FF2B5EF4-FFF2-40B4-BE49-F238E27FC236}">
                <a16:creationId xmlns:a16="http://schemas.microsoft.com/office/drawing/2014/main" id="{72A945C3-55B8-414D-9A34-75AE6B341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105441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細胞の特性が個別の治療効果を示すものではありません。</a:t>
            </a:r>
          </a:p>
        </p:txBody>
      </p:sp>
      <p:sp>
        <p:nvSpPr>
          <p:cNvPr id="11" name="04">
            <a:extLst xmlns:a="http://schemas.openxmlformats.org/drawingml/2006/main">
              <a:ext uri="{FF2B5EF4-FFF2-40B4-BE49-F238E27FC236}">
                <a16:creationId xmlns:a16="http://schemas.microsoft.com/office/drawing/2014/main" id="{D86A3EBE-5DF8-4E2A-921E-C7DB05DA1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20450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179840387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9FB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381656-B186-489B-B4FC-9B6574A55A8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8338fff82746e2"/>
          <a:srcRect xmlns:a="http://schemas.openxmlformats.org/drawingml/2006/main" l="1875" t="0" r="1875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440055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MSC幹細胞局所">
            <a:extLst xmlns:a="http://schemas.openxmlformats.org/drawingml/2006/main">
              <a:ext uri="{FF2B5EF4-FFF2-40B4-BE49-F238E27FC236}">
                <a16:creationId xmlns:a16="http://schemas.microsoft.com/office/drawing/2014/main" id="{E40F5C80-C964-4D25-B5C5-0C7CE920F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91100" y="533400"/>
            <a:ext cx="65913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MSC幹細胞局所</a:t>
            </a:r>
          </a:p>
        </p:txBody>
      </p:sp>
      <p:sp>
        <p:nvSpPr>
          <p:cNvPr id="3" name="対象部位ごとに内容を相談">
            <a:extLst xmlns:a="http://schemas.openxmlformats.org/drawingml/2006/main">
              <a:ext uri="{FF2B5EF4-FFF2-40B4-BE49-F238E27FC236}">
                <a16:creationId xmlns:a16="http://schemas.microsoft.com/office/drawing/2014/main" id="{65F50BAA-1DF1-40E9-9266-92224C20C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91100" y="1247775"/>
            <a:ext cx="6591300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対象部位ごとに内容を相談</a:t>
            </a:r>
          </a:p>
        </p:txBody>
      </p:sp>
      <p:sp>
        <p:nvSpPr>
          <p:cNvPr id="4" name="局所への使用を検討するメニューです。&#10;部位ごとの状態とこれまでの治療歴を">
            <a:extLst xmlns:a="http://schemas.openxmlformats.org/drawingml/2006/main">
              <a:ext uri="{FF2B5EF4-FFF2-40B4-BE49-F238E27FC236}">
                <a16:creationId xmlns:a16="http://schemas.microsoft.com/office/drawing/2014/main" id="{E8E4A42D-C95F-46C0-B6B6-DDA94AEBE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00625" y="2085975"/>
            <a:ext cx="6591300" cy="1133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局所への使用を検討するメニューです。</a:t>
            </a:r>
          </a:p>
          <a:p xmlns:a="http://schemas.openxmlformats.org/drawingml/2006/main">
            <a:pPr algn="l">
              <a:def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部位ごとの状態とこれまでの治療歴を</a:t>
            </a:r>
          </a:p>
          <a:p xmlns:a="http://schemas.openxmlformats.org/drawingml/2006/main">
            <a:pPr algn="l">
              <a:def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踏まえ、医師が適応を判断します。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0E84AE-7B89-45FE-A43B-0F8452E305A2}"/>
              </a:ext>
            </a:extLst>
          </p:cNvPr>
          <p:cNvGraphicFramePr/>
          <p:nvPr/>
        </p:nvGraphicFramePr>
        <p:xfrm>
          <a:off xmlns:a="http://schemas.openxmlformats.org/drawingml/2006/main" x="5000625" y="3562350"/>
          <a:ext xmlns:a="http://schemas.openxmlformats.org/drawingml/2006/main" cx="6581775" cy="2486025"/>
        </p:xfrm>
        <a:graphic xmlns:a="http://schemas.openxmlformats.org/drawingml/2006/main">
          <a:graphicData uri="http://schemas.openxmlformats.org/drawingml/2006/table">
            <a:tbl>
              <a:tblPr firstRow="0" lastRow="0" bandRow="0"/>
              <a:tblGrid>
                <a:gridCol w="1638300"/>
                <a:gridCol w="4943475"/>
              </a:tblGrid>
              <a:tr h="4667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確認項目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ご相談の内容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</a:tr>
              <a:tr h="5048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対象部位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現在の状態・日常生活への影響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</a:tr>
              <a:tr h="5048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治療歴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これまでの治療・検査結果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</a:tr>
              <a:tr h="5048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実施内容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方法・細胞数・回数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</a:tr>
              <a:tr h="5048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経過確認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実施後の確認方法・日程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</a:tr>
            </a:tbl>
          </a:graphicData>
        </a:graphic>
      </p:graphicFrame>
      <p:sp>
        <p:nvSpPr>
          <p:cNvPr id="6" name="対象部位は診察で判断します。">
            <a:extLst xmlns:a="http://schemas.openxmlformats.org/drawingml/2006/main">
              <a:ext uri="{FF2B5EF4-FFF2-40B4-BE49-F238E27FC236}">
                <a16:creationId xmlns:a16="http://schemas.microsoft.com/office/drawing/2014/main" id="{CA1BA675-87B1-4B09-9DAA-CBA485654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00625" y="6496050"/>
            <a:ext cx="6153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対象部位は診察で判断します。</a:t>
            </a:r>
          </a:p>
        </p:txBody>
      </p:sp>
      <p:sp>
        <p:nvSpPr>
          <p:cNvPr id="7" name="05">
            <a:extLst xmlns:a="http://schemas.openxmlformats.org/drawingml/2006/main">
              <a:ext uri="{FF2B5EF4-FFF2-40B4-BE49-F238E27FC236}">
                <a16:creationId xmlns:a16="http://schemas.microsoft.com/office/drawing/2014/main" id="{BE098A66-F237-4B47-ADFC-5D585DF42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20450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43434845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9FB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29976DD-C4ED-4455-A7B9-7CE8628974E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c4a5ed1cfe41c5"/>
          <a:srcRect xmlns:a="http://schemas.openxmlformats.org/drawingml/2006/main" l="5208" t="0" r="5208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409575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NKエクソソーム">
            <a:extLst xmlns:a="http://schemas.openxmlformats.org/drawingml/2006/main">
              <a:ext uri="{FF2B5EF4-FFF2-40B4-BE49-F238E27FC236}">
                <a16:creationId xmlns:a16="http://schemas.microsoft.com/office/drawing/2014/main" id="{2F0565A9-C982-4863-B386-538D236011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86300" y="533400"/>
            <a:ext cx="68961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NKエクソソーム</a:t>
            </a:r>
          </a:p>
        </p:txBody>
      </p:sp>
      <p:sp>
        <p:nvSpPr>
          <p:cNvPr id="3" name="コースに10回分を含む">
            <a:extLst xmlns:a="http://schemas.openxmlformats.org/drawingml/2006/main">
              <a:ext uri="{FF2B5EF4-FFF2-40B4-BE49-F238E27FC236}">
                <a16:creationId xmlns:a16="http://schemas.microsoft.com/office/drawing/2014/main" id="{93D61C59-9BB2-4DD2-8632-154FD63BE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86300" y="1247775"/>
            <a:ext cx="6896100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コースに10回分を含む</a:t>
            </a:r>
          </a:p>
        </p:txBody>
      </p:sp>
      <p:sp>
        <p:nvSpPr>
          <p:cNvPr id="4" name="エクソソームは、細胞が放出する小胞の一種です。&#10;使用製剤の由来と実施方法">
            <a:extLst xmlns:a="http://schemas.openxmlformats.org/drawingml/2006/main">
              <a:ext uri="{FF2B5EF4-FFF2-40B4-BE49-F238E27FC236}">
                <a16:creationId xmlns:a16="http://schemas.microsoft.com/office/drawing/2014/main" id="{ACCAAC67-8E3B-4267-901C-9116E6E4A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95825" y="2133600"/>
            <a:ext cx="6886575" cy="885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187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7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7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エクソソームは、細胞が放出する小胞の一種です。</a:t>
            </a:r>
          </a:p>
          <a:p xmlns:a="http://schemas.openxmlformats.org/drawingml/2006/main">
            <a:pPr algn="l">
              <a:defRPr sz="187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7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使用製剤の由来と実施方法を確認します。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A4C23CB-699C-4012-BED3-E2E33EE0F9D9}"/>
              </a:ext>
            </a:extLst>
          </p:cNvPr>
          <p:cNvGraphicFramePr/>
          <p:nvPr/>
        </p:nvGraphicFramePr>
        <p:xfrm>
          <a:off xmlns:a="http://schemas.openxmlformats.org/drawingml/2006/main" x="4695825" y="3371850"/>
          <a:ext xmlns:a="http://schemas.openxmlformats.org/drawingml/2006/main" cx="6886575" cy="1971675"/>
        </p:xfrm>
        <a:graphic xmlns:a="http://schemas.openxmlformats.org/drawingml/2006/main">
          <a:graphicData uri="http://schemas.openxmlformats.org/drawingml/2006/table">
            <a:tbl>
              <a:tblPr firstRow="0" lastRow="0" bandRow="0"/>
              <a:tblGrid>
                <a:gridCol w="1419225"/>
                <a:gridCol w="2733675"/>
                <a:gridCol w="2733675"/>
              </a:tblGrid>
              <a:tr h="5810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比較項目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NKM・MSC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ctr"/>
                      <a:r>
                        <a:rPr sz="1650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NKエクソソーム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</a:tr>
              <a:tr h="6953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用いるもの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細胞そのもの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ctr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細胞由来の小胞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</a:tr>
              <a:tr h="6953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仕様の確認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細胞の由来・仕様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ctr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製剤の由来・仕様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</a:tr>
            </a:tbl>
          </a:graphicData>
        </a:graphic>
      </p:graphicFrame>
      <p:sp>
        <p:nvSpPr>
          <p:cNvPr id="6" name="臨床的な有効性・安全性が十分に確立していない&#10;領域です。実施前に説明を確">
            <a:extLst xmlns:a="http://schemas.openxmlformats.org/drawingml/2006/main">
              <a:ext uri="{FF2B5EF4-FFF2-40B4-BE49-F238E27FC236}">
                <a16:creationId xmlns:a16="http://schemas.microsoft.com/office/drawing/2014/main" id="{80A4D2FD-BF6C-4012-A5B2-12A74B9363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05350" y="5657850"/>
            <a:ext cx="68770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臨床的な有効性・安全性が十分に確立していない</a:t>
            </a:r>
          </a:p>
          <a:p xmlns:a="http://schemas.openxmlformats.org/drawingml/2006/main">
            <a: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領域です。実施前に説明を確認します。</a:t>
            </a:r>
          </a:p>
        </p:txBody>
      </p:sp>
      <p:sp>
        <p:nvSpPr>
          <p:cNvPr id="7" name="06">
            <a:extLst xmlns:a="http://schemas.openxmlformats.org/drawingml/2006/main">
              <a:ext uri="{FF2B5EF4-FFF2-40B4-BE49-F238E27FC236}">
                <a16:creationId xmlns:a16="http://schemas.microsoft.com/office/drawing/2014/main" id="{177038F6-3358-421C-A489-0BED44572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20450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119168855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9FB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07E0CF8-9EAA-4488-8382-9160875868F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49ad17f0c0b4fec"/>
          <a:srcRect xmlns:a="http://schemas.openxmlformats.org/drawingml/2006/main" l="1458" t="0" r="1458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753350" y="0"/>
            <a:ext cx="443865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水素ボトル点滴">
            <a:extLst xmlns:a="http://schemas.openxmlformats.org/drawingml/2006/main">
              <a:ext uri="{FF2B5EF4-FFF2-40B4-BE49-F238E27FC236}">
                <a16:creationId xmlns:a16="http://schemas.microsoft.com/office/drawing/2014/main" id="{9178B4A6-D684-48A4-B786-504432874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3400"/>
            <a:ext cx="664845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水素ボトル点滴</a:t>
            </a:r>
          </a:p>
        </p:txBody>
      </p:sp>
      <p:sp>
        <p:nvSpPr>
          <p:cNvPr id="3" name="コースに10回分を含む">
            <a:extLst xmlns:a="http://schemas.openxmlformats.org/drawingml/2006/main">
              <a:ext uri="{FF2B5EF4-FFF2-40B4-BE49-F238E27FC236}">
                <a16:creationId xmlns:a16="http://schemas.microsoft.com/office/drawing/2014/main" id="{FEC57156-8C30-43A6-BCA3-8E2D7B5F3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47775"/>
            <a:ext cx="6648450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コースに10回分を含む</a:t>
            </a:r>
          </a:p>
        </p:txBody>
      </p:sp>
      <p:sp>
        <p:nvSpPr>
          <p:cNvPr id="4" name="体調・既往歴・併用薬を踏まえて、&#10;実施間隔と通院の日程を相談します。">
            <a:extLst xmlns:a="http://schemas.openxmlformats.org/drawingml/2006/main">
              <a:ext uri="{FF2B5EF4-FFF2-40B4-BE49-F238E27FC236}">
                <a16:creationId xmlns:a16="http://schemas.microsoft.com/office/drawing/2014/main" id="{60FB5C98-A34B-461B-942D-C49E24A81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143125"/>
            <a:ext cx="6543675" cy="8667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体調・既往歴・併用薬を踏まえて、</a:t>
            </a:r>
          </a:p>
          <a:p xmlns:a="http://schemas.openxmlformats.org/drawingml/2006/main">
            <a:pPr algn="l">
              <a:def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0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実施間隔と通院の日程を相談します。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8EDB5F-63BA-42FA-AD4B-09603F55C5D0}"/>
              </a:ext>
            </a:extLst>
          </p:cNvPr>
          <p:cNvGraphicFramePr/>
          <p:nvPr/>
        </p:nvGraphicFramePr>
        <p:xfrm>
          <a:off xmlns:a="http://schemas.openxmlformats.org/drawingml/2006/main" x="619125" y="3514725"/>
          <a:ext xmlns:a="http://schemas.openxmlformats.org/drawingml/2006/main" cx="6572250" cy="2686050"/>
        </p:xfrm>
        <a:graphic xmlns:a="http://schemas.openxmlformats.org/drawingml/2006/main">
          <a:graphicData uri="http://schemas.openxmlformats.org/drawingml/2006/table">
            <a:tbl>
              <a:tblPr firstRow="0" lastRow="0" bandRow="0"/>
              <a:tblGrid>
                <a:gridCol w="1762125"/>
                <a:gridCol w="4810125"/>
              </a:tblGrid>
              <a:tr h="514350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確認する内容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診察時の確認事項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</a:tr>
              <a:tr h="5429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製剤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成分・製剤名・濃度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</a:tr>
              <a:tr h="5429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実施方法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投与方法と必要な説明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</a:tr>
              <a:tr h="5429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体調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既往歴・併用薬・当日の体調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</a:tr>
              <a:tr h="5429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日程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725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実施間隔・通院の予定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</a:tr>
            </a:tbl>
          </a:graphicData>
        </a:graphic>
      </p:graphicFrame>
      <p:sp>
        <p:nvSpPr>
          <p:cNvPr id="6" name="07">
            <a:extLst xmlns:a="http://schemas.openxmlformats.org/drawingml/2006/main">
              <a:ext uri="{FF2B5EF4-FFF2-40B4-BE49-F238E27FC236}">
                <a16:creationId xmlns:a16="http://schemas.microsoft.com/office/drawing/2014/main" id="{6CF818A9-C838-445D-99CB-B7BFABA94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19900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498511750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9FB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ご相談から実施まで">
            <a:extLst xmlns:a="http://schemas.openxmlformats.org/drawingml/2006/main">
              <a:ext uri="{FF2B5EF4-FFF2-40B4-BE49-F238E27FC236}">
                <a16:creationId xmlns:a16="http://schemas.microsoft.com/office/drawing/2014/main" id="{44778FC3-C999-4321-975A-4E6152E65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3400"/>
            <a:ext cx="109728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ご相談から実施まで</a:t>
            </a:r>
          </a:p>
        </p:txBody>
      </p:sp>
      <p:sp>
        <p:nvSpPr>
          <p:cNvPr id="2" name="診察と説明を踏まえ、個別の実施計画を検討します">
            <a:extLst xmlns:a="http://schemas.openxmlformats.org/drawingml/2006/main">
              <a:ext uri="{FF2B5EF4-FFF2-40B4-BE49-F238E27FC236}">
                <a16:creationId xmlns:a16="http://schemas.microsoft.com/office/drawing/2014/main" id="{08112E0F-5561-47E8-8171-EFDCE871A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47775"/>
            <a:ext cx="10972800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診察と説明を踏まえ、個別の実施計画を検討します</a:t>
            </a:r>
          </a:p>
        </p:txBody>
      </p:sp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B7B8C3-7B84-4014-9311-19091B790D6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eaf7ab23bf943b4"/>
          <a:srcRect xmlns:a="http://schemas.openxmlformats.org/drawingml/2006/main" l="0" t="9634" r="0" b="963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" y="1981200"/>
            <a:ext cx="3295650" cy="3990975"/>
          </a:xfrm>
          <a:prstGeom xmlns:a="http://schemas.openxmlformats.org/drawingml/2006/main" prst="rect">
            <a:avLst/>
          </a:prstGeom>
        </p:spPr>
      </p:pic>
      <p:sp>
        <p:nvSpPr>
          <p:cNvPr id="4" name="01">
            <a:extLst xmlns:a="http://schemas.openxmlformats.org/drawingml/2006/main">
              <a:ext uri="{FF2B5EF4-FFF2-40B4-BE49-F238E27FC236}">
                <a16:creationId xmlns:a16="http://schemas.microsoft.com/office/drawing/2014/main" id="{A1247A21-1688-4C1E-AE54-2DEC8BEE1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000250"/>
            <a:ext cx="657225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01</a:t>
            </a:r>
          </a:p>
        </p:txBody>
      </p:sp>
      <p:sp>
        <p:nvSpPr>
          <p:cNvPr id="5" name="事前資料の確認">
            <a:extLst xmlns:a="http://schemas.openxmlformats.org/drawingml/2006/main">
              <a:ext uri="{FF2B5EF4-FFF2-40B4-BE49-F238E27FC236}">
                <a16:creationId xmlns:a16="http://schemas.microsoft.com/office/drawing/2014/main" id="{47E8498B-1650-48B7-841F-9BEFE9883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67325" y="2000250"/>
            <a:ext cx="6219825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事前資料の確認</a:t>
            </a:r>
          </a:p>
        </p:txBody>
      </p:sp>
      <p:sp>
        <p:nvSpPr>
          <p:cNvPr id="6" name="検査結果、既往歴、現在の治療や服薬を整理">
            <a:extLst xmlns:a="http://schemas.openxmlformats.org/drawingml/2006/main">
              <a:ext uri="{FF2B5EF4-FFF2-40B4-BE49-F238E27FC236}">
                <a16:creationId xmlns:a16="http://schemas.microsoft.com/office/drawing/2014/main" id="{8EA4A2E5-6117-4479-9FB3-062B3D398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6850" y="2505075"/>
            <a:ext cx="6200775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検査結果、既往歴、現在の治療や服薬を整理</a:t>
            </a:r>
          </a:p>
        </p:txBody>
      </p:sp>
      <p:sp>
        <p:nvSpPr>
          <p:cNvPr id="7" name="02">
            <a:extLst xmlns:a="http://schemas.openxmlformats.org/drawingml/2006/main">
              <a:ext uri="{FF2B5EF4-FFF2-40B4-BE49-F238E27FC236}">
                <a16:creationId xmlns:a16="http://schemas.microsoft.com/office/drawing/2014/main" id="{CF334F57-6805-4653-B04C-31AE2B1C7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028950"/>
            <a:ext cx="657225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02</a:t>
            </a:r>
          </a:p>
        </p:txBody>
      </p:sp>
      <p:sp>
        <p:nvSpPr>
          <p:cNvPr id="8" name="診察・実施計画">
            <a:extLst xmlns:a="http://schemas.openxmlformats.org/drawingml/2006/main">
              <a:ext uri="{FF2B5EF4-FFF2-40B4-BE49-F238E27FC236}">
                <a16:creationId xmlns:a16="http://schemas.microsoft.com/office/drawing/2014/main" id="{919E2F35-9D6A-477C-8CD2-446BB2AFD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67325" y="3028950"/>
            <a:ext cx="6219825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診察・実施計画</a:t>
            </a:r>
          </a:p>
        </p:txBody>
      </p:sp>
      <p:sp>
        <p:nvSpPr>
          <p:cNvPr id="9" name="実施可否、対象メニュー、回数と日程を相談">
            <a:extLst xmlns:a="http://schemas.openxmlformats.org/drawingml/2006/main">
              <a:ext uri="{FF2B5EF4-FFF2-40B4-BE49-F238E27FC236}">
                <a16:creationId xmlns:a16="http://schemas.microsoft.com/office/drawing/2014/main" id="{A05297D9-3F0E-45F6-9CA7-478A874E3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6850" y="3533775"/>
            <a:ext cx="6200775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実施可否、対象メニュー、回数と日程を相談</a:t>
            </a:r>
          </a:p>
        </p:txBody>
      </p:sp>
      <p:sp>
        <p:nvSpPr>
          <p:cNvPr id="10" name="03">
            <a:extLst xmlns:a="http://schemas.openxmlformats.org/drawingml/2006/main">
              <a:ext uri="{FF2B5EF4-FFF2-40B4-BE49-F238E27FC236}">
                <a16:creationId xmlns:a16="http://schemas.microsoft.com/office/drawing/2014/main" id="{00C44531-26FE-4442-9357-294C13D33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4057650"/>
            <a:ext cx="657225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03</a:t>
            </a:r>
          </a:p>
        </p:txBody>
      </p:sp>
      <p:sp>
        <p:nvSpPr>
          <p:cNvPr id="11" name="説明・同意">
            <a:extLst xmlns:a="http://schemas.openxmlformats.org/drawingml/2006/main">
              <a:ext uri="{FF2B5EF4-FFF2-40B4-BE49-F238E27FC236}">
                <a16:creationId xmlns:a16="http://schemas.microsoft.com/office/drawing/2014/main" id="{2FCAB6D6-FBC1-4F5A-9C8A-BC5AD5BBA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67325" y="4057650"/>
            <a:ext cx="6219825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説明・同意</a:t>
            </a:r>
          </a:p>
        </p:txBody>
      </p:sp>
      <p:sp>
        <p:nvSpPr>
          <p:cNvPr id="12" name="期待できること、リスク、代替の選択肢、費用を確認">
            <a:extLst xmlns:a="http://schemas.openxmlformats.org/drawingml/2006/main">
              <a:ext uri="{FF2B5EF4-FFF2-40B4-BE49-F238E27FC236}">
                <a16:creationId xmlns:a16="http://schemas.microsoft.com/office/drawing/2014/main" id="{1D359EE2-4EC8-4529-B3B0-88947737C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6850" y="4562475"/>
            <a:ext cx="6200775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期待できること、リスク、代替の選択肢、費用を確認</a:t>
            </a:r>
          </a:p>
        </p:txBody>
      </p:sp>
      <p:sp>
        <p:nvSpPr>
          <p:cNvPr id="13" name="04">
            <a:extLst xmlns:a="http://schemas.openxmlformats.org/drawingml/2006/main">
              <a:ext uri="{FF2B5EF4-FFF2-40B4-BE49-F238E27FC236}">
                <a16:creationId xmlns:a16="http://schemas.microsoft.com/office/drawing/2014/main" id="{07569478-A215-455F-92E9-B44A84929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5086350"/>
            <a:ext cx="657225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625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04</a:t>
            </a:r>
          </a:p>
        </p:txBody>
      </p:sp>
      <p:sp>
        <p:nvSpPr>
          <p:cNvPr id="14" name="実施・経過確認">
            <a:extLst xmlns:a="http://schemas.openxmlformats.org/drawingml/2006/main">
              <a:ext uri="{FF2B5EF4-FFF2-40B4-BE49-F238E27FC236}">
                <a16:creationId xmlns:a16="http://schemas.microsoft.com/office/drawing/2014/main" id="{BBB57750-AC11-4783-82B1-9B0AD53AE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67325" y="5086350"/>
            <a:ext cx="6219825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実施・経過確認</a:t>
            </a:r>
          </a:p>
        </p:txBody>
      </p:sp>
      <p:sp>
        <p:nvSpPr>
          <p:cNvPr id="15" name="体調と経過を確認し、次回の計画を検討">
            <a:extLst xmlns:a="http://schemas.openxmlformats.org/drawingml/2006/main">
              <a:ext uri="{FF2B5EF4-FFF2-40B4-BE49-F238E27FC236}">
                <a16:creationId xmlns:a16="http://schemas.microsoft.com/office/drawing/2014/main" id="{9664DFE4-1FC6-4366-89F7-BA1B90C49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6850" y="5591175"/>
            <a:ext cx="6200775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体調と経過を確認し、次回の計画を検討</a:t>
            </a:r>
          </a:p>
        </p:txBody>
      </p:sp>
      <p:sp>
        <p:nvSpPr>
          <p:cNvPr id="16" name="詳細な流れは医療機関でご案内します。">
            <a:extLst xmlns:a="http://schemas.openxmlformats.org/drawingml/2006/main">
              <a:ext uri="{FF2B5EF4-FFF2-40B4-BE49-F238E27FC236}">
                <a16:creationId xmlns:a16="http://schemas.microsoft.com/office/drawing/2014/main" id="{4B8F9E38-A11D-4271-9C50-810FB9C4B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105441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詳細な流れは医療機関でご案内します。</a:t>
            </a:r>
          </a:p>
        </p:txBody>
      </p:sp>
      <p:sp>
        <p:nvSpPr>
          <p:cNvPr id="17" name="08">
            <a:extLst xmlns:a="http://schemas.openxmlformats.org/drawingml/2006/main">
              <a:ext uri="{FF2B5EF4-FFF2-40B4-BE49-F238E27FC236}">
                <a16:creationId xmlns:a16="http://schemas.microsoft.com/office/drawing/2014/main" id="{7DE1D3DD-C54B-453A-99A2-A4931B8E9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20450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193863176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9FB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実施前の確認事項">
            <a:extLst xmlns:a="http://schemas.openxmlformats.org/drawingml/2006/main">
              <a:ext uri="{FF2B5EF4-FFF2-40B4-BE49-F238E27FC236}">
                <a16:creationId xmlns:a16="http://schemas.microsoft.com/office/drawing/2014/main" id="{BD66210A-7C0C-491D-B6B5-E6742BFAD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3400"/>
            <a:ext cx="109728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実施前の確認事項</a:t>
            </a:r>
          </a:p>
        </p:txBody>
      </p:sp>
      <p:sp>
        <p:nvSpPr>
          <p:cNvPr id="2" name="説明書と見積りをもとに、内容を確認します">
            <a:extLst xmlns:a="http://schemas.openxmlformats.org/drawingml/2006/main">
              <a:ext uri="{FF2B5EF4-FFF2-40B4-BE49-F238E27FC236}">
                <a16:creationId xmlns:a16="http://schemas.microsoft.com/office/drawing/2014/main" id="{3A199662-F76B-4E33-BA93-6C243B042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47775"/>
            <a:ext cx="10972800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説明書と見積りをもとに、内容を確認します</a:t>
            </a:r>
          </a:p>
        </p:txBody>
      </p:sp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780B6D-E4D5-4986-BD12-5C29317BCC0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53ab58194ac4041"/>
          <a:srcRect xmlns:a="http://schemas.openxmlformats.org/drawingml/2006/main" l="99" t="0" r="99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" y="2019300"/>
            <a:ext cx="4819650" cy="3219450"/>
          </a:xfrm>
          <a:prstGeom xmlns:a="http://schemas.openxmlformats.org/drawingml/2006/main" prst="rect">
            <a:avLst/>
          </a:prstGeom>
        </p:spPr>
      </p:pic>
      <p:sp>
        <p:nvSpPr>
          <p:cNvPr id="4" name="細胞・製剤の情報と実施条件を確認し、&#10;担当医師の説明を受けて検討します。">
            <a:extLst xmlns:a="http://schemas.openxmlformats.org/drawingml/2006/main">
              <a:ext uri="{FF2B5EF4-FFF2-40B4-BE49-F238E27FC236}">
                <a16:creationId xmlns:a16="http://schemas.microsoft.com/office/drawing/2014/main" id="{612ABFEC-F5C9-46E9-A393-B2A605367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457825"/>
            <a:ext cx="4819650" cy="657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165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65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細胞・製剤の情報と実施条件を確認し、</a:t>
            </a:r>
          </a:p>
          <a:p xmlns:a="http://schemas.openxmlformats.org/drawingml/2006/main">
            <a:pPr algn="l">
              <a:defRPr sz="165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65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担当医師の説明を受けて検討します。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93094AC-840A-4924-B227-0FC5283A9BB6}"/>
              </a:ext>
            </a:extLst>
          </p:cNvPr>
          <p:cNvGraphicFramePr/>
          <p:nvPr/>
        </p:nvGraphicFramePr>
        <p:xfrm>
          <a:off xmlns:a="http://schemas.openxmlformats.org/drawingml/2006/main" x="5800725" y="2019300"/>
          <a:ext xmlns:a="http://schemas.openxmlformats.org/drawingml/2006/main" cx="5781675" cy="3895725"/>
        </p:xfrm>
        <a:graphic xmlns:a="http://schemas.openxmlformats.org/drawingml/2006/main">
          <a:graphicData uri="http://schemas.openxmlformats.org/drawingml/2006/table">
            <a:tbl>
              <a:tblPr firstRow="0" lastRow="0" bandRow="0"/>
              <a:tblGrid>
                <a:gridCol w="1524000"/>
                <a:gridCol w="4257675"/>
              </a:tblGrid>
              <a:tr h="609600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確認項目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FFFFFF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医療機関に確認する内容</a:t>
                      </a:r>
                    </a:p>
                  </a:txBody>
                  <a:tcPr marL="91440" marR="91440" marT="45720" marB="45720" anchor="ctr">
                    <a:solidFill>
                      <a:srgbClr val="17374C"/>
                    </a:solidFill>
                  </a:tcPr>
                </a:tc>
              </a:tr>
              <a:tr h="6572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提供内容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適応・回数・投与方法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</a:tr>
              <a:tr h="6572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細胞・製剤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由来・仕様・品質に関する情報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</a:tr>
              <a:tr h="6572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リスク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副作用・代替の選択肢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</a:tr>
              <a:tr h="6572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連絡体制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実施後の連絡先・再診の目安</a:t>
                      </a:r>
                    </a:p>
                  </a:txBody>
                  <a:tcPr marL="91440" marR="91440" marT="45720" marB="45720" anchor="ctr">
                    <a:solidFill>
                      <a:srgbClr val="EEF4F7"/>
                    </a:solidFill>
                  </a:tcPr>
                </a:tc>
              </a:tr>
              <a:tr h="657225"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1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費用条件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  <a:tc>
                  <a:txBody>
                    <a:bodyPr wrap="square" lIns="152400" tIns="76200" rIns="152400" bIns="76200">
                      <a:noAutofit/>
                    </a:bodyPr>
                    <a:lstStyle/>
                    <a:p>
                      <a:pPr algn="l"/>
                      <a:r>
                        <a:rPr sz="1650" b="0">
                          <a:solidFill>
                            <a:srgbClr val="1E3747"/>
                          </a:solidFill>
                          <a:latin typeface="Noto Sans CJK JP"/>
                          <a:ea typeface="Noto Sans CJK JP"/>
                          <a:cs typeface="Noto Sans CJK JP"/>
                        </a:rPr>
                        <a:t>税区分・追加費用・キャンセル条件</a:t>
                      </a:r>
                    </a:p>
                  </a:txBody>
                  <a:tcPr marL="91440" marR="91440" marT="45720" marB="45720" anchor="ctr">
                    <a:solidFill>
                      <a:srgbClr val="F9FBFC"/>
                    </a:solidFill>
                  </a:tcPr>
                </a:tc>
              </a:tr>
            </a:tbl>
          </a:graphicData>
        </a:graphic>
      </p:graphicFrame>
      <p:sp>
        <p:nvSpPr>
          <p:cNvPr id="6" name="治療・予防や若返りの効果を保証するものではありません。治療中の方は主治医">
            <a:extLst xmlns:a="http://schemas.openxmlformats.org/drawingml/2006/main">
              <a:ext uri="{FF2B5EF4-FFF2-40B4-BE49-F238E27FC236}">
                <a16:creationId xmlns:a16="http://schemas.microsoft.com/office/drawing/2014/main" id="{B5A3BBCA-04AC-4AD4-BC38-3435CEF2F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105441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90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治療・予防や若返りの効果を保証するものではありません。治療中の方は主治医にもご相談ください。</a:t>
            </a:r>
          </a:p>
        </p:txBody>
      </p:sp>
      <p:sp>
        <p:nvSpPr>
          <p:cNvPr id="7" name="09">
            <a:extLst xmlns:a="http://schemas.openxmlformats.org/drawingml/2006/main">
              <a:ext uri="{FF2B5EF4-FFF2-40B4-BE49-F238E27FC236}">
                <a16:creationId xmlns:a16="http://schemas.microsoft.com/office/drawing/2014/main" id="{100BE780-D1DC-4AFF-BAF2-95C88549F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20450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40637540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9FB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D00F9FB-AEA3-4925-ADCF-9E4C62A2F27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883ff68d284c3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457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個別プランのご相談">
            <a:extLst xmlns:a="http://schemas.openxmlformats.org/drawingml/2006/main">
              <a:ext uri="{FF2B5EF4-FFF2-40B4-BE49-F238E27FC236}">
                <a16:creationId xmlns:a16="http://schemas.microsoft.com/office/drawing/2014/main" id="{F24A67A1-2576-49B5-8B51-C54B8CAFE5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53025" y="533400"/>
            <a:ext cx="6429375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15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個別プランのご相談</a:t>
            </a:r>
          </a:p>
        </p:txBody>
      </p:sp>
      <p:sp>
        <p:nvSpPr>
          <p:cNvPr id="3" name="健康状態とご希望を踏まえて検討します">
            <a:extLst xmlns:a="http://schemas.openxmlformats.org/drawingml/2006/main">
              <a:ext uri="{FF2B5EF4-FFF2-40B4-BE49-F238E27FC236}">
                <a16:creationId xmlns:a16="http://schemas.microsoft.com/office/drawing/2014/main" id="{679C822F-C659-4983-B57F-F4741E4C4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53025" y="1247775"/>
            <a:ext cx="6429375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健康状態とご希望を踏まえて検討します</a:t>
            </a:r>
          </a:p>
        </p:txBody>
      </p:sp>
      <p:sp>
        <p:nvSpPr>
          <p:cNvPr id="4" name="現在の状況">
            <a:extLst xmlns:a="http://schemas.openxmlformats.org/drawingml/2006/main">
              <a:ext uri="{FF2B5EF4-FFF2-40B4-BE49-F238E27FC236}">
                <a16:creationId xmlns:a16="http://schemas.microsoft.com/office/drawing/2014/main" id="{975AEE31-BE7C-4831-A229-4A71E8D39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53025" y="2238375"/>
            <a:ext cx="64293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1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1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1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現在の状況</a:t>
            </a:r>
          </a:p>
        </p:txBody>
      </p:sp>
      <p:sp>
        <p:nvSpPr>
          <p:cNvPr id="5" name="気になる症状、既往歴、服薬、&#10;これまでの検査結果をお知らせください。">
            <a:extLst xmlns:a="http://schemas.openxmlformats.org/drawingml/2006/main">
              <a:ext uri="{FF2B5EF4-FFF2-40B4-BE49-F238E27FC236}">
                <a16:creationId xmlns:a16="http://schemas.microsoft.com/office/drawing/2014/main" id="{F8B42419-8048-4A2D-A4B4-8A95BC172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62550" y="2705100"/>
            <a:ext cx="641985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気になる症状、既往歴、服薬、</a:t>
            </a:r>
          </a:p>
          <a:p xmlns:a="http://schemas.openxmlformats.org/drawingml/2006/main">
            <a:pPr algn="l">
              <a:def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これまでの検査結果をお知らせください。</a:t>
            </a:r>
          </a:p>
        </p:txBody>
      </p:sp>
      <p:sp>
        <p:nvSpPr>
          <p:cNvPr id="6" name="ご希望">
            <a:extLst xmlns:a="http://schemas.openxmlformats.org/drawingml/2006/main">
              <a:ext uri="{FF2B5EF4-FFF2-40B4-BE49-F238E27FC236}">
                <a16:creationId xmlns:a16="http://schemas.microsoft.com/office/drawing/2014/main" id="{F151EDD3-078E-470B-B4D2-1CF64825B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53025" y="3552825"/>
            <a:ext cx="64293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1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1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1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ご希望</a:t>
            </a:r>
          </a:p>
        </p:txBody>
      </p:sp>
      <p:sp>
        <p:nvSpPr>
          <p:cNvPr id="7" name="相談したい部位や、&#10;日常生活で気になることを確認します。">
            <a:extLst xmlns:a="http://schemas.openxmlformats.org/drawingml/2006/main">
              <a:ext uri="{FF2B5EF4-FFF2-40B4-BE49-F238E27FC236}">
                <a16:creationId xmlns:a16="http://schemas.microsoft.com/office/drawing/2014/main" id="{63F9AE0D-9BB6-42E9-8DBE-115C7C215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62550" y="4019550"/>
            <a:ext cx="641985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相談したい部位や、</a:t>
            </a:r>
          </a:p>
          <a:p xmlns:a="http://schemas.openxmlformats.org/drawingml/2006/main">
            <a:pPr algn="l">
              <a:def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日常生活で気になることを確認します。</a:t>
            </a:r>
          </a:p>
        </p:txBody>
      </p:sp>
      <p:sp>
        <p:nvSpPr>
          <p:cNvPr id="8" name="通院・生活の予定">
            <a:extLst xmlns:a="http://schemas.openxmlformats.org/drawingml/2006/main">
              <a:ext uri="{FF2B5EF4-FFF2-40B4-BE49-F238E27FC236}">
                <a16:creationId xmlns:a16="http://schemas.microsoft.com/office/drawing/2014/main" id="{4030CEA8-A3AA-41B9-921B-1154137CF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53025" y="4867275"/>
            <a:ext cx="64293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1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1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1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通院・生活の予定</a:t>
            </a:r>
          </a:p>
        </p:txBody>
      </p:sp>
      <p:sp>
        <p:nvSpPr>
          <p:cNvPr id="9" name="通院可能な日程と生活の予定を踏まえ、&#10;無理のない実施計画を相談します。">
            <a:extLst xmlns:a="http://schemas.openxmlformats.org/drawingml/2006/main">
              <a:ext uri="{FF2B5EF4-FFF2-40B4-BE49-F238E27FC236}">
                <a16:creationId xmlns:a16="http://schemas.microsoft.com/office/drawing/2014/main" id="{E7480DC2-6A15-4C7B-A5F6-98B077C16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62550" y="5334000"/>
            <a:ext cx="641985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通院可能な日程と生活の予定を踏まえ、</a:t>
            </a:r>
          </a:p>
          <a:p xmlns:a="http://schemas.openxmlformats.org/drawingml/2006/main">
            <a:pPr algn="l">
              <a:def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00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無理のない実施計画を相談します。</a:t>
            </a:r>
          </a:p>
        </p:txBody>
      </p:sp>
      <p:sp>
        <p:nvSpPr>
          <p:cNvPr id="10" name="10">
            <a:extLst xmlns:a="http://schemas.openxmlformats.org/drawingml/2006/main">
              <a:ext uri="{FF2B5EF4-FFF2-40B4-BE49-F238E27FC236}">
                <a16:creationId xmlns:a16="http://schemas.microsoft.com/office/drawing/2014/main" id="{79F6554B-0BBA-4BBD-AB7E-65BEB7EB0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20450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53836630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BF8F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ご成約特典">
            <a:extLst xmlns:a="http://schemas.openxmlformats.org/drawingml/2006/main">
              <a:ext uri="{FF2B5EF4-FFF2-40B4-BE49-F238E27FC236}">
                <a16:creationId xmlns:a16="http://schemas.microsoft.com/office/drawing/2014/main" id="{0B858F71-6B63-48BB-AA28-6AD00550D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42925"/>
            <a:ext cx="6477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0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ご成約特典</a:t>
            </a:r>
          </a:p>
        </p:txBody>
      </p:sp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A54050-666F-416D-A1E5-4AE23312740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27b4515cab472c"/>
          <a:stretch xmlns:a="http://schemas.openxmlformats.org/drawingml/2006/main"/>
        </p:blipFill>
        <p:spPr>
          <a:xfrm xmlns:a="http://schemas.openxmlformats.org/drawingml/2006/main">
            <a:off x="285750" y="1508125"/>
            <a:ext cx="7048500" cy="4699000"/>
          </a:xfrm>
          <a:prstGeom xmlns:a="http://schemas.openxmlformats.org/drawingml/2006/main" prst="rect">
            <a:avLst/>
          </a:prstGeom>
        </p:spPr>
      </p:pic>
      <p:sp>
        <p:nvSpPr>
          <p:cNvPr id="3" name="BioRev Pro">
            <a:extLst xmlns:a="http://schemas.openxmlformats.org/drawingml/2006/main">
              <a:ext uri="{FF2B5EF4-FFF2-40B4-BE49-F238E27FC236}">
                <a16:creationId xmlns:a16="http://schemas.microsoft.com/office/drawing/2014/main" id="{AA52E7AC-D811-4EE8-BF04-BF4D8B6AB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39050" y="866775"/>
            <a:ext cx="39433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3225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3225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3225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BioRev Pro</a:t>
            </a:r>
          </a:p>
        </p:txBody>
      </p:sp>
      <p:sp>
        <p:nvSpPr>
          <p:cNvPr id="4" name="オリジナルサプリメント">
            <a:extLst xmlns:a="http://schemas.openxmlformats.org/drawingml/2006/main">
              <a:ext uri="{FF2B5EF4-FFF2-40B4-BE49-F238E27FC236}">
                <a16:creationId xmlns:a16="http://schemas.microsoft.com/office/drawing/2014/main" id="{CE033F89-DC65-49A5-8CDF-C67E7AFFF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48575" y="1514475"/>
            <a:ext cx="39338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175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175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175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オリジナルサプリメント</a:t>
            </a:r>
          </a:p>
        </p:txBody>
      </p:sp>
      <p:sp>
        <p:nvSpPr>
          <p:cNvPr id="5" name="CELLULAR RECODE">
            <a:extLst xmlns:a="http://schemas.openxmlformats.org/drawingml/2006/main">
              <a:ext uri="{FF2B5EF4-FFF2-40B4-BE49-F238E27FC236}">
                <a16:creationId xmlns:a16="http://schemas.microsoft.com/office/drawing/2014/main" id="{23904E9D-719E-40EA-9E03-40575E060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58100" y="2009775"/>
            <a:ext cx="3924300" cy="314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57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57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57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CELLULAR RECODE</a:t>
            </a:r>
          </a:p>
        </p:txBody>
      </p:sp>
      <p:sp>
        <p:nvSpPr>
          <p:cNvPr id="6" name="日々の健康管理に取り入れる&#10;カプセルタイプのサプリメント。">
            <a:extLst xmlns:a="http://schemas.openxmlformats.org/drawingml/2006/main">
              <a:ext uri="{FF2B5EF4-FFF2-40B4-BE49-F238E27FC236}">
                <a16:creationId xmlns:a16="http://schemas.microsoft.com/office/drawing/2014/main" id="{DDADFEFF-906F-497D-A88E-7FF51A660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58100" y="2600325"/>
            <a:ext cx="39243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日々の健康管理に取り入れる</a:t>
            </a:r>
          </a:p>
          <a:p xmlns:a="http://schemas.openxmlformats.org/drawingml/2006/main">
            <a:pPr algn="l">
              <a:def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カプセルタイプのサプリメント。</a:t>
            </a:r>
          </a:p>
        </p:txBody>
      </p:sp>
      <p:sp>
        <p:nvSpPr>
          <p:cNvPr id="7" name="エルゴチオネイン&#10;コンプレックス">
            <a:extLst xmlns:a="http://schemas.openxmlformats.org/drawingml/2006/main">
              <a:ext uri="{FF2B5EF4-FFF2-40B4-BE49-F238E27FC236}">
                <a16:creationId xmlns:a16="http://schemas.microsoft.com/office/drawing/2014/main" id="{66C879BA-009E-4949-8AEE-0C84D0DD7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58100" y="3667125"/>
            <a:ext cx="39243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エルゴチオネイン</a:t>
            </a:r>
          </a:p>
          <a:p xmlns:a="http://schemas.openxmlformats.org/drawingml/2006/main">
            <a:pPr algn="l">
              <a:def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100" b="1">
                <a:solidFill>
                  <a:srgbClr val="1E3747"/>
                </a:solidFill>
                <a:latin typeface="Noto Sans CJK JP"/>
                <a:ea typeface="Noto Sans CJK JP"/>
                <a:cs typeface="Noto Sans CJK JP"/>
              </a:rPr>
              <a:t>コンプレックス</a:t>
            </a:r>
          </a:p>
        </p:txBody>
      </p:sp>
      <p:sp>
        <p:nvSpPr>
          <p:cNvPr id="8" name="90カプセル入り　日本製">
            <a:extLst xmlns:a="http://schemas.openxmlformats.org/drawingml/2006/main">
              <a:ext uri="{FF2B5EF4-FFF2-40B4-BE49-F238E27FC236}">
                <a16:creationId xmlns:a16="http://schemas.microsoft.com/office/drawing/2014/main" id="{C3C83E7B-E43D-4C2F-B169-C99FDC1544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58100" y="4572000"/>
            <a:ext cx="39243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87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87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875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90カプセル入り　日本製</a:t>
            </a:r>
          </a:p>
        </p:txBody>
      </p:sp>
      <p:sp>
        <p:nvSpPr>
          <p:cNvPr id="9" name="990万円コースの特典として&#10;プレゼント">
            <a:extLst xmlns:a="http://schemas.openxmlformats.org/drawingml/2006/main">
              <a:ext uri="{FF2B5EF4-FFF2-40B4-BE49-F238E27FC236}">
                <a16:creationId xmlns:a16="http://schemas.microsoft.com/office/drawing/2014/main" id="{EFA9EFF6-CDA9-4AF8-B3FB-552CD51ADF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58100" y="5381625"/>
            <a:ext cx="3924300" cy="733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ctr">
            <a:noAutofit/>
          </a:bodyPr>
          <a:lstStyle xmlns:a="http://schemas.openxmlformats.org/drawingml/2006/main">
            <a:defPPr algn="l">
              <a:defRPr sz="195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95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95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990万円コースの特典として</a:t>
            </a:r>
          </a:p>
          <a:p xmlns:a="http://schemas.openxmlformats.org/drawingml/2006/main">
            <a:pPr algn="l">
              <a:defRPr sz="195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950" b="1">
                <a:solidFill>
                  <a:srgbClr val="397583"/>
                </a:solidFill>
                <a:latin typeface="Noto Sans CJK JP"/>
                <a:ea typeface="Noto Sans CJK JP"/>
                <a:cs typeface="Noto Sans CJK JP"/>
              </a:rPr>
              <a:t>プレゼント</a:t>
            </a:r>
          </a:p>
        </p:txBody>
      </p:sp>
      <p:sp>
        <p:nvSpPr>
          <p:cNvPr id="10" name="11">
            <a:extLst xmlns:a="http://schemas.openxmlformats.org/drawingml/2006/main">
              <a:ext uri="{FF2B5EF4-FFF2-40B4-BE49-F238E27FC236}">
                <a16:creationId xmlns:a16="http://schemas.microsoft.com/office/drawing/2014/main" id="{7D383E93-E666-46FA-928C-4C8E8A26C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20450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61747D"/>
                </a:solidFill>
                <a:latin typeface="Noto Sans CJK JP"/>
                <a:ea typeface="Noto Sans CJK JP"/>
                <a:cs typeface="Noto Sans CJK JP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20616079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17374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E5ADBC7-477E-420B-A3D5-1E0B364E948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9a5b4be36c541a5"/>
          <a:srcRect xmlns:a="http://schemas.openxmlformats.org/drawingml/2006/main" l="4167" t="0" r="4167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477125" y="0"/>
            <a:ext cx="4714875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プレミアムケアコース">
            <a:extLst xmlns:a="http://schemas.openxmlformats.org/drawingml/2006/main">
              <a:ext uri="{FF2B5EF4-FFF2-40B4-BE49-F238E27FC236}">
                <a16:creationId xmlns:a16="http://schemas.microsoft.com/office/drawing/2014/main" id="{63650AA6-C1B5-4B82-B384-E59FFCCDA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66750"/>
            <a:ext cx="6353175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85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85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85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rPr>
              <a:t>プレミアムケアコース</a:t>
            </a:r>
          </a:p>
        </p:txBody>
      </p:sp>
      <p:sp>
        <p:nvSpPr>
          <p:cNvPr id="3" name="コース価格">
            <a:extLst xmlns:a="http://schemas.openxmlformats.org/drawingml/2006/main">
              <a:ext uri="{FF2B5EF4-FFF2-40B4-BE49-F238E27FC236}">
                <a16:creationId xmlns:a16="http://schemas.microsoft.com/office/drawing/2014/main" id="{4C332340-0AC3-4EAB-8483-55E059F0C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971675"/>
            <a:ext cx="62293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950" b="0">
                <a:solidFill>
                  <a:srgbClr val="B3CDD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950" b="0">
                <a:solidFill>
                  <a:srgbClr val="B3CDD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950" b="0">
                <a:solidFill>
                  <a:srgbClr val="B3CDD7"/>
                </a:solidFill>
                <a:latin typeface="Noto Sans CJK JP"/>
                <a:ea typeface="Noto Sans CJK JP"/>
                <a:cs typeface="Noto Sans CJK JP"/>
              </a:rPr>
              <a:t>コース価格</a:t>
            </a:r>
          </a:p>
        </p:txBody>
      </p:sp>
      <p:sp>
        <p:nvSpPr>
          <p:cNvPr id="4" name="990万円">
            <a:extLst xmlns:a="http://schemas.openxmlformats.org/drawingml/2006/main">
              <a:ext uri="{FF2B5EF4-FFF2-40B4-BE49-F238E27FC236}">
                <a16:creationId xmlns:a16="http://schemas.microsoft.com/office/drawing/2014/main" id="{B0E53046-63F1-43B4-BF7E-E94CC3474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24150"/>
            <a:ext cx="6638925" cy="1276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780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780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7800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rPr>
              <a:t>990万円</a:t>
            </a:r>
          </a:p>
        </p:txBody>
      </p:sp>
      <p:sp>
        <p:nvSpPr>
          <p:cNvPr id="5" name="9,900,000円">
            <a:extLst xmlns:a="http://schemas.openxmlformats.org/drawingml/2006/main">
              <a:ext uri="{FF2B5EF4-FFF2-40B4-BE49-F238E27FC236}">
                <a16:creationId xmlns:a16="http://schemas.microsoft.com/office/drawing/2014/main" id="{87157A9C-32EE-4298-9D00-12522746F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229100"/>
            <a:ext cx="6410325" cy="4667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550" b="1">
                <a:solidFill>
                  <a:srgbClr val="D7C091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550" b="1">
                <a:solidFill>
                  <a:srgbClr val="D7C091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550" b="1">
                <a:solidFill>
                  <a:srgbClr val="D7C091"/>
                </a:solidFill>
                <a:latin typeface="Noto Sans CJK JP"/>
                <a:ea typeface="Noto Sans CJK JP"/>
                <a:cs typeface="Noto Sans CJK JP"/>
              </a:rPr>
              <a:t>9,900,000円</a:t>
            </a:r>
          </a:p>
        </p:txBody>
      </p:sp>
      <p:sp>
        <p:nvSpPr>
          <p:cNvPr id="6" name="5つのメニューを含むコース">
            <a:extLst xmlns:a="http://schemas.openxmlformats.org/drawingml/2006/main">
              <a:ext uri="{FF2B5EF4-FFF2-40B4-BE49-F238E27FC236}">
                <a16:creationId xmlns:a16="http://schemas.microsoft.com/office/drawing/2014/main" id="{B6C58E16-1356-4750-AC64-79F7A9D97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23975"/>
            <a:ext cx="6410325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725" b="0">
                <a:solidFill>
                  <a:srgbClr val="C3D6DE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C3D6DE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725" b="0">
                <a:solidFill>
                  <a:srgbClr val="C3D6DE"/>
                </a:solidFill>
                <a:latin typeface="Noto Sans CJK JP"/>
                <a:ea typeface="Noto Sans CJK JP"/>
                <a:cs typeface="Noto Sans CJK JP"/>
              </a:rPr>
              <a:t>5つのメニューを含むコース</a:t>
            </a:r>
          </a:p>
        </p:txBody>
      </p:sp>
      <p:sp>
        <p:nvSpPr>
          <p:cNvPr id="7" name="ご成約特典">
            <a:extLst xmlns:a="http://schemas.openxmlformats.org/drawingml/2006/main">
              <a:ext uri="{FF2B5EF4-FFF2-40B4-BE49-F238E27FC236}">
                <a16:creationId xmlns:a16="http://schemas.microsoft.com/office/drawing/2014/main" id="{E670DAD2-19D4-46AB-84C1-550D0F555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95850"/>
            <a:ext cx="6410325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500" b="0">
                <a:solidFill>
                  <a:srgbClr val="B3CDD7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500" b="0">
                <a:solidFill>
                  <a:srgbClr val="B3CDD7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500" b="0">
                <a:solidFill>
                  <a:srgbClr val="B3CDD7"/>
                </a:solidFill>
                <a:latin typeface="Noto Sans CJK JP"/>
                <a:ea typeface="Noto Sans CJK JP"/>
                <a:cs typeface="Noto Sans CJK JP"/>
              </a:rPr>
              <a:t>ご成約特典</a:t>
            </a:r>
          </a:p>
        </p:txBody>
      </p:sp>
      <p:sp>
        <p:nvSpPr>
          <p:cNvPr id="8" name="BioRev Pro">
            <a:extLst xmlns:a="http://schemas.openxmlformats.org/drawingml/2006/main">
              <a:ext uri="{FF2B5EF4-FFF2-40B4-BE49-F238E27FC236}">
                <a16:creationId xmlns:a16="http://schemas.microsoft.com/office/drawing/2014/main" id="{B6BCF91E-2B26-4CE3-915D-C63A47018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238750"/>
            <a:ext cx="64103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475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475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475" b="1">
                <a:solidFill>
                  <a:srgbClr val="FFFFFF"/>
                </a:solidFill>
                <a:latin typeface="Noto Sans CJK JP"/>
                <a:ea typeface="Noto Sans CJK JP"/>
                <a:cs typeface="Noto Sans CJK JP"/>
              </a:rPr>
              <a:t>BioRev Pro</a:t>
            </a:r>
          </a:p>
        </p:txBody>
      </p:sp>
      <p:sp>
        <p:nvSpPr>
          <p:cNvPr id="9" name="オリジナルサプリメントをプレゼント">
            <a:extLst xmlns:a="http://schemas.openxmlformats.org/drawingml/2006/main">
              <a:ext uri="{FF2B5EF4-FFF2-40B4-BE49-F238E27FC236}">
                <a16:creationId xmlns:a16="http://schemas.microsoft.com/office/drawing/2014/main" id="{805B9B00-16B8-43E9-9FD8-99D4B5580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734050"/>
            <a:ext cx="6410325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2025" b="1">
                <a:solidFill>
                  <a:srgbClr val="D7C091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D7C091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2025" b="1">
                <a:solidFill>
                  <a:srgbClr val="D7C091"/>
                </a:solidFill>
                <a:latin typeface="Noto Sans CJK JP"/>
                <a:ea typeface="Noto Sans CJK JP"/>
                <a:cs typeface="Noto Sans CJK JP"/>
              </a:rPr>
              <a:t>オリジナルサプリメントをプレゼント</a:t>
            </a:r>
          </a:p>
        </p:txBody>
      </p:sp>
      <p:sp>
        <p:nvSpPr>
          <p:cNvPr id="10" name="具体的な内容と条件は、診察時にご案内します。">
            <a:extLst xmlns:a="http://schemas.openxmlformats.org/drawingml/2006/main">
              <a:ext uri="{FF2B5EF4-FFF2-40B4-BE49-F238E27FC236}">
                <a16:creationId xmlns:a16="http://schemas.microsoft.com/office/drawing/2014/main" id="{BC8C3880-2B10-4D3E-B15A-90A8D91E4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191250"/>
            <a:ext cx="64103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l">
              <a:defRPr sz="1275" b="0">
                <a:solidFill>
                  <a:srgbClr val="C3D6DE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l">
              <a:defRPr sz="1275" b="0">
                <a:solidFill>
                  <a:srgbClr val="C3D6DE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275" b="0">
                <a:solidFill>
                  <a:srgbClr val="C3D6DE"/>
                </a:solidFill>
                <a:latin typeface="Noto Sans CJK JP"/>
                <a:ea typeface="Noto Sans CJK JP"/>
                <a:cs typeface="Noto Sans CJK JP"/>
              </a:rPr>
              <a:t>具体的な内容と条件は、診察時にご案内します。</a:t>
            </a:r>
          </a:p>
        </p:txBody>
      </p:sp>
      <p:sp>
        <p:nvSpPr>
          <p:cNvPr id="11" name="12">
            <a:extLst xmlns:a="http://schemas.openxmlformats.org/drawingml/2006/main">
              <a:ext uri="{FF2B5EF4-FFF2-40B4-BE49-F238E27FC236}">
                <a16:creationId xmlns:a16="http://schemas.microsoft.com/office/drawing/2014/main" id="{04F33253-AAAC-4C88-9C6B-6EA7C7918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57975" y="6477000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ctr">
            <a:noAutofit/>
          </a:bodyPr>
          <a:lstStyle xmlns:a="http://schemas.openxmlformats.org/drawingml/2006/main">
            <a:defPPr algn="r">
              <a:defRPr sz="1050" b="0">
                <a:solidFill>
                  <a:srgbClr val="ADC6D0"/>
                </a:solidFill>
                <a:latin typeface="Noto Sans CJK JP"/>
                <a:ea typeface="Noto Sans CJK JP"/>
                <a:cs typeface="Noto Sans CJK JP"/>
              </a:defRPr>
            </a:defPPr>
          </a:lstStyle>
          <a:p xmlns:a="http://schemas.openxmlformats.org/drawingml/2006/main">
            <a:pPr algn="r">
              <a:defRPr sz="1050" b="0">
                <a:solidFill>
                  <a:srgbClr val="ADC6D0"/>
                </a:solidFill>
                <a:latin typeface="Noto Sans CJK JP"/>
                <a:ea typeface="Noto Sans CJK JP"/>
                <a:cs typeface="Noto Sans CJK JP"/>
              </a:defRPr>
            </a:pPr>
            <a:r>
              <a:rPr sz="1050" b="0">
                <a:solidFill>
                  <a:srgbClr val="ADC6D0"/>
                </a:solidFill>
                <a:latin typeface="Noto Sans CJK JP"/>
                <a:ea typeface="Noto Sans CJK JP"/>
                <a:cs typeface="Noto Sans CJK JP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46483471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2026-10-09T02:18:00.0550000Z</dcterms:created>
  <dcterms:modified xsi:type="dcterms:W3CDTF">2026-10-09T02:18:00.0550000Z</dcterms:modified>
</coreProperties>
</file>